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68" r:id="rId1"/>
    <p:sldMasterId id="2147483772" r:id="rId2"/>
  </p:sldMasterIdLst>
  <p:notesMasterIdLst>
    <p:notesMasterId r:id="rId96"/>
  </p:notesMasterIdLst>
  <p:handoutMasterIdLst>
    <p:handoutMasterId r:id="rId97"/>
  </p:handoutMasterIdLst>
  <p:sldIdLst>
    <p:sldId id="283" r:id="rId3"/>
    <p:sldId id="1592" r:id="rId4"/>
    <p:sldId id="1546" r:id="rId5"/>
    <p:sldId id="1489" r:id="rId6"/>
    <p:sldId id="259" r:id="rId7"/>
    <p:sldId id="1490" r:id="rId8"/>
    <p:sldId id="1491" r:id="rId9"/>
    <p:sldId id="262" r:id="rId10"/>
    <p:sldId id="263" r:id="rId11"/>
    <p:sldId id="1542" r:id="rId12"/>
    <p:sldId id="1590" r:id="rId13"/>
    <p:sldId id="1591" r:id="rId14"/>
    <p:sldId id="1545" r:id="rId15"/>
    <p:sldId id="1588" r:id="rId16"/>
    <p:sldId id="1595" r:id="rId17"/>
    <p:sldId id="1578" r:id="rId18"/>
    <p:sldId id="1492" r:id="rId19"/>
    <p:sldId id="1589" r:id="rId20"/>
    <p:sldId id="1493" r:id="rId21"/>
    <p:sldId id="1557" r:id="rId22"/>
    <p:sldId id="1494" r:id="rId23"/>
    <p:sldId id="1495" r:id="rId24"/>
    <p:sldId id="1496" r:id="rId25"/>
    <p:sldId id="1497" r:id="rId26"/>
    <p:sldId id="1556" r:id="rId27"/>
    <p:sldId id="1501" r:id="rId28"/>
    <p:sldId id="1584" r:id="rId29"/>
    <p:sldId id="1585" r:id="rId30"/>
    <p:sldId id="1586" r:id="rId31"/>
    <p:sldId id="1506" r:id="rId32"/>
    <p:sldId id="1507" r:id="rId33"/>
    <p:sldId id="1503" r:id="rId34"/>
    <p:sldId id="1579" r:id="rId35"/>
    <p:sldId id="1581" r:id="rId36"/>
    <p:sldId id="1583" r:id="rId37"/>
    <p:sldId id="1505" r:id="rId38"/>
    <p:sldId id="1500" r:id="rId39"/>
    <p:sldId id="1502" r:id="rId40"/>
    <p:sldId id="1498" r:id="rId41"/>
    <p:sldId id="1587" r:id="rId42"/>
    <p:sldId id="1572" r:id="rId43"/>
    <p:sldId id="1561" r:id="rId44"/>
    <p:sldId id="1555" r:id="rId45"/>
    <p:sldId id="1510" r:id="rId46"/>
    <p:sldId id="1508" r:id="rId47"/>
    <p:sldId id="1558" r:id="rId48"/>
    <p:sldId id="1512" r:id="rId49"/>
    <p:sldId id="1513" r:id="rId50"/>
    <p:sldId id="1514" r:id="rId51"/>
    <p:sldId id="1571" r:id="rId52"/>
    <p:sldId id="1515" r:id="rId53"/>
    <p:sldId id="1516" r:id="rId54"/>
    <p:sldId id="1517" r:id="rId55"/>
    <p:sldId id="1519" r:id="rId56"/>
    <p:sldId id="1520" r:id="rId57"/>
    <p:sldId id="1570" r:id="rId58"/>
    <p:sldId id="310" r:id="rId59"/>
    <p:sldId id="1521" r:id="rId60"/>
    <p:sldId id="1527" r:id="rId61"/>
    <p:sldId id="311" r:id="rId62"/>
    <p:sldId id="1562" r:id="rId63"/>
    <p:sldId id="1563" r:id="rId64"/>
    <p:sldId id="1574" r:id="rId65"/>
    <p:sldId id="312" r:id="rId66"/>
    <p:sldId id="316" r:id="rId67"/>
    <p:sldId id="1577" r:id="rId68"/>
    <p:sldId id="1564" r:id="rId69"/>
    <p:sldId id="1565" r:id="rId70"/>
    <p:sldId id="1567" r:id="rId71"/>
    <p:sldId id="1576" r:id="rId72"/>
    <p:sldId id="1569" r:id="rId73"/>
    <p:sldId id="1566" r:id="rId74"/>
    <p:sldId id="1568" r:id="rId75"/>
    <p:sldId id="1575" r:id="rId76"/>
    <p:sldId id="1522" r:id="rId77"/>
    <p:sldId id="1523" r:id="rId78"/>
    <p:sldId id="1525" r:id="rId79"/>
    <p:sldId id="1526" r:id="rId80"/>
    <p:sldId id="1554" r:id="rId81"/>
    <p:sldId id="1511" r:id="rId82"/>
    <p:sldId id="1528" r:id="rId83"/>
    <p:sldId id="1530" r:id="rId84"/>
    <p:sldId id="1529" r:id="rId85"/>
    <p:sldId id="1531" r:id="rId86"/>
    <p:sldId id="1553" r:id="rId87"/>
    <p:sldId id="1539" r:id="rId88"/>
    <p:sldId id="1540" r:id="rId89"/>
    <p:sldId id="1541" r:id="rId90"/>
    <p:sldId id="1560" r:id="rId91"/>
    <p:sldId id="325" r:id="rId92"/>
    <p:sldId id="1593" r:id="rId93"/>
    <p:sldId id="1594" r:id="rId94"/>
    <p:sldId id="594" r:id="rId95"/>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en Yuan(袁现坤)" initials="KY" lastIdx="1" clrIdx="0">
    <p:extLst>
      <p:ext uri="{19B8F6BF-5375-455C-9EA6-DF929625EA0E}">
        <p15:presenceInfo xmlns:p15="http://schemas.microsoft.com/office/powerpoint/2012/main" userId="S-1-5-21-1606980848-706699826-1801674531-5620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617" autoAdjust="0"/>
  </p:normalViewPr>
  <p:slideViewPr>
    <p:cSldViewPr>
      <p:cViewPr varScale="1">
        <p:scale>
          <a:sx n="79" d="100"/>
          <a:sy n="79" d="100"/>
        </p:scale>
        <p:origin x="64" y="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2076"/>
    </p:cViewPr>
  </p:sorterViewPr>
  <p:notesViewPr>
    <p:cSldViewPr>
      <p:cViewPr varScale="1">
        <p:scale>
          <a:sx n="68" d="100"/>
          <a:sy n="68" d="100"/>
        </p:scale>
        <p:origin x="1204"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097F4FF-B0B8-477A-B462-3FDDCCFC22A5}"/>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C9C29FF-EC21-4EA7-BF95-B32DC433ADC3}"/>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2BF69D78-D0FF-4E2B-96E9-79BB00A98032}" type="datetimeFigureOut">
              <a:rPr lang="zh-CN" altLang="en-US" smtClean="0"/>
              <a:t>2020/12/16</a:t>
            </a:fld>
            <a:endParaRPr lang="zh-CN" altLang="en-US"/>
          </a:p>
        </p:txBody>
      </p:sp>
      <p:sp>
        <p:nvSpPr>
          <p:cNvPr id="4" name="页脚占位符 3">
            <a:extLst>
              <a:ext uri="{FF2B5EF4-FFF2-40B4-BE49-F238E27FC236}">
                <a16:creationId xmlns:a16="http://schemas.microsoft.com/office/drawing/2014/main" id="{57C1F386-C183-4872-AEF4-E7817654C247}"/>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DF9F2B9-C330-49B3-AB18-D67819C47A68}"/>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9DB26CC9-29B2-4062-91F4-33173EFE7183}" type="slidenum">
              <a:rPr lang="zh-CN" altLang="en-US" smtClean="0"/>
              <a:t>‹#›</a:t>
            </a:fld>
            <a:endParaRPr lang="zh-CN" altLang="en-US"/>
          </a:p>
        </p:txBody>
      </p:sp>
    </p:spTree>
    <p:extLst>
      <p:ext uri="{BB962C8B-B14F-4D97-AF65-F5344CB8AC3E}">
        <p14:creationId xmlns:p14="http://schemas.microsoft.com/office/powerpoint/2010/main" val="4170585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11E95E5-7FE8-43D2-84C8-E85B3BF33FB2}" type="datetimeFigureOut">
              <a:rPr lang="zh-CN" altLang="en-US" smtClean="0"/>
              <a:t>2020/12/16</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243A97D-FEC3-47D5-A6ED-6297D0816D5B}" type="slidenum">
              <a:rPr lang="zh-CN" altLang="en-US" smtClean="0"/>
              <a:t>‹#›</a:t>
            </a:fld>
            <a:endParaRPr lang="zh-CN" altLang="en-US"/>
          </a:p>
        </p:txBody>
      </p:sp>
    </p:spTree>
    <p:extLst>
      <p:ext uri="{BB962C8B-B14F-4D97-AF65-F5344CB8AC3E}">
        <p14:creationId xmlns:p14="http://schemas.microsoft.com/office/powerpoint/2010/main" val="2425457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5%BC%80%E6%BA%90/246339" TargetMode="External"/><Relationship Id="rId7" Type="http://schemas.openxmlformats.org/officeDocument/2006/relationships/hyperlink" Target="https://baike.baidu.com/item/%E6%B2%99%E7%AE%B1/39331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aike.baidu.com/item/%E8%99%9A%E6%8B%9F%E5%8C%96/547949" TargetMode="External"/><Relationship Id="rId5" Type="http://schemas.openxmlformats.org/officeDocument/2006/relationships/hyperlink" Target="https://baike.baidu.com/item/Windows/165458" TargetMode="External"/><Relationship Id="rId4" Type="http://schemas.openxmlformats.org/officeDocument/2006/relationships/hyperlink" Target="https://baike.baidu.com/item/Linu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t>1</a:t>
            </a:fld>
            <a:endParaRPr lang="zh-CN" altLang="en-US"/>
          </a:p>
        </p:txBody>
      </p:sp>
    </p:spTree>
    <p:extLst>
      <p:ext uri="{BB962C8B-B14F-4D97-AF65-F5344CB8AC3E}">
        <p14:creationId xmlns:p14="http://schemas.microsoft.com/office/powerpoint/2010/main" val="405454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38875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82121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58088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3910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25</a:t>
            </a:fld>
            <a:endParaRPr lang="zh-CN" altLang="en-US"/>
          </a:p>
        </p:txBody>
      </p:sp>
    </p:spTree>
    <p:extLst>
      <p:ext uri="{BB962C8B-B14F-4D97-AF65-F5344CB8AC3E}">
        <p14:creationId xmlns:p14="http://schemas.microsoft.com/office/powerpoint/2010/main" val="64018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00603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55898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50263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30177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2537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3</a:t>
            </a:fld>
            <a:endParaRPr lang="zh-CN" altLang="en-US"/>
          </a:p>
        </p:txBody>
      </p:sp>
    </p:spTree>
    <p:extLst>
      <p:ext uri="{BB962C8B-B14F-4D97-AF65-F5344CB8AC3E}">
        <p14:creationId xmlns:p14="http://schemas.microsoft.com/office/powerpoint/2010/main" val="233570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96657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50341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729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2415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06821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80421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43781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04806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91059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43</a:t>
            </a:fld>
            <a:endParaRPr lang="zh-CN" altLang="en-US"/>
          </a:p>
        </p:txBody>
      </p:sp>
    </p:spTree>
    <p:extLst>
      <p:ext uri="{BB962C8B-B14F-4D97-AF65-F5344CB8AC3E}">
        <p14:creationId xmlns:p14="http://schemas.microsoft.com/office/powerpoint/2010/main" val="371875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kubernetes</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K8s</a:t>
            </a:r>
            <a:r>
              <a:rPr lang="zh-CN" altLang="en-US" sz="1200" b="0" i="0" kern="1200" dirty="0">
                <a:solidFill>
                  <a:schemeClr val="tx1"/>
                </a:solidFill>
                <a:effectLst/>
                <a:latin typeface="+mn-lt"/>
                <a:ea typeface="+mn-ea"/>
                <a:cs typeface="+mn-cs"/>
              </a:rPr>
              <a:t>，是用</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代替</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个字符“</a:t>
            </a:r>
            <a:r>
              <a:rPr lang="en-US" altLang="zh-CN" sz="1200" b="0" i="0" kern="1200" dirty="0" err="1">
                <a:solidFill>
                  <a:schemeClr val="tx1"/>
                </a:solidFill>
                <a:effectLst/>
                <a:latin typeface="+mn-lt"/>
                <a:ea typeface="+mn-ea"/>
                <a:cs typeface="+mn-cs"/>
              </a:rPr>
              <a:t>ubernete</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而成的缩写，是一个开源的，用于管理云平台中多个主机上的容器化的应用，</a:t>
            </a:r>
            <a:r>
              <a:rPr lang="en-US" altLang="zh-CN" sz="1200" b="0" i="0" kern="1200" dirty="0">
                <a:solidFill>
                  <a:schemeClr val="tx1"/>
                </a:solidFill>
                <a:effectLst/>
                <a:latin typeface="+mn-lt"/>
                <a:ea typeface="+mn-ea"/>
                <a:cs typeface="+mn-cs"/>
              </a:rPr>
              <a:t>Kubernetes</a:t>
            </a:r>
            <a:r>
              <a:rPr lang="zh-CN" altLang="en-US" sz="1200" b="0" i="0" kern="1200" dirty="0">
                <a:solidFill>
                  <a:schemeClr val="tx1"/>
                </a:solidFill>
                <a:effectLst/>
                <a:latin typeface="+mn-lt"/>
                <a:ea typeface="+mn-ea"/>
                <a:cs typeface="+mn-cs"/>
              </a:rPr>
              <a:t>的目标是让部署容器化的应用简单并且高效（</a:t>
            </a:r>
            <a:r>
              <a:rPr lang="en-US" altLang="zh-CN" sz="1200" b="0" i="0" kern="1200" dirty="0">
                <a:solidFill>
                  <a:schemeClr val="tx1"/>
                </a:solidFill>
                <a:effectLst/>
                <a:latin typeface="+mn-lt"/>
                <a:ea typeface="+mn-ea"/>
                <a:cs typeface="+mn-cs"/>
              </a:rPr>
              <a:t>powerful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,Kubernetes</a:t>
            </a:r>
            <a:r>
              <a:rPr lang="zh-CN" altLang="en-US" sz="1200" b="0" i="0" kern="1200" dirty="0">
                <a:solidFill>
                  <a:schemeClr val="tx1"/>
                </a:solidFill>
                <a:effectLst/>
                <a:latin typeface="+mn-lt"/>
                <a:ea typeface="+mn-ea"/>
                <a:cs typeface="+mn-cs"/>
              </a:rPr>
              <a:t>提供了应用部署，规划，更新，维护的一种机制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en-US" altLang="zh-CN" dirty="0"/>
              <a:t>alico </a:t>
            </a:r>
            <a:r>
              <a:rPr lang="zh-CN" altLang="en-US" dirty="0"/>
              <a:t>是容器网络的一种解决方案</a:t>
            </a:r>
            <a:endParaRPr lang="en-US" altLang="zh-CN" dirty="0"/>
          </a:p>
          <a:p>
            <a:r>
              <a:rPr lang="en-US" altLang="zh-CN" dirty="0"/>
              <a:t>3</a:t>
            </a:r>
            <a:r>
              <a:rPr lang="zh-CN" altLang="en-US" dirty="0"/>
              <a:t>、</a:t>
            </a:r>
            <a:r>
              <a:rPr lang="en-US" altLang="zh-CN" sz="1200" b="0" i="0" kern="1200" dirty="0">
                <a:solidFill>
                  <a:schemeClr val="tx1"/>
                </a:solidFill>
                <a:effectLst/>
                <a:latin typeface="+mn-lt"/>
                <a:ea typeface="+mn-ea"/>
                <a:cs typeface="+mn-cs"/>
              </a:rPr>
              <a:t>Harbor</a:t>
            </a:r>
            <a:r>
              <a:rPr lang="zh-CN" altLang="en-US" sz="1200" b="0" i="0" kern="1200" dirty="0">
                <a:solidFill>
                  <a:schemeClr val="tx1"/>
                </a:solidFill>
                <a:effectLst/>
                <a:latin typeface="+mn-lt"/>
                <a:ea typeface="+mn-ea"/>
                <a:cs typeface="+mn-cs"/>
              </a:rPr>
              <a:t>是构建企业级私有</a:t>
            </a:r>
            <a:r>
              <a:rPr lang="en-US"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镜像的仓库的开源解决方案，它是</a:t>
            </a:r>
            <a:r>
              <a:rPr lang="en-US" altLang="zh-CN" sz="1200" b="0" i="0" kern="1200" dirty="0">
                <a:solidFill>
                  <a:schemeClr val="tx1"/>
                </a:solidFill>
                <a:effectLst/>
                <a:latin typeface="+mn-lt"/>
                <a:ea typeface="+mn-ea"/>
                <a:cs typeface="+mn-cs"/>
              </a:rPr>
              <a:t>Docker Registry</a:t>
            </a:r>
            <a:r>
              <a:rPr lang="zh-CN" altLang="en-US" sz="1200" b="0" i="0" kern="1200" dirty="0">
                <a:solidFill>
                  <a:schemeClr val="tx1"/>
                </a:solidFill>
                <a:effectLst/>
                <a:latin typeface="+mn-lt"/>
                <a:ea typeface="+mn-ea"/>
                <a:cs typeface="+mn-cs"/>
              </a:rPr>
              <a:t>的更高级封装</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是一个</a:t>
            </a:r>
            <a:r>
              <a:rPr lang="zh-CN" altLang="en-US" sz="1200" b="0" i="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开源</a:t>
            </a:r>
            <a:r>
              <a:rPr lang="zh-CN" altLang="en-US" sz="1200" b="0" i="0" kern="1200" dirty="0">
                <a:solidFill>
                  <a:schemeClr val="tx1"/>
                </a:solidFill>
                <a:effectLst/>
                <a:latin typeface="+mn-lt"/>
                <a:ea typeface="+mn-ea"/>
                <a:cs typeface="+mn-cs"/>
              </a:rPr>
              <a:t>的应用容器引擎，让开发者可以打包他们的应用以及依赖包到一个可移植的镜像中，然后发布到任何流行的 </a:t>
            </a:r>
            <a:r>
              <a:rPr lang="en-US" altLang="zh-CN" sz="1200" b="0" i="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Linux</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Windows</a:t>
            </a:r>
            <a:r>
              <a:rPr lang="zh-CN" altLang="en-US" sz="1200" b="0" i="0" kern="1200" dirty="0">
                <a:solidFill>
                  <a:schemeClr val="tx1"/>
                </a:solidFill>
                <a:effectLst/>
                <a:latin typeface="+mn-lt"/>
                <a:ea typeface="+mn-ea"/>
                <a:cs typeface="+mn-cs"/>
              </a:rPr>
              <a:t> 机器上，也可以实现</a:t>
            </a:r>
            <a:r>
              <a:rPr lang="zh-CN" altLang="en-US" sz="1200" b="0" i="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虚拟化</a:t>
            </a:r>
            <a:r>
              <a:rPr lang="zh-CN" altLang="en-US" sz="1200" b="0" i="0" kern="1200" dirty="0">
                <a:solidFill>
                  <a:schemeClr val="tx1"/>
                </a:solidFill>
                <a:effectLst/>
                <a:latin typeface="+mn-lt"/>
                <a:ea typeface="+mn-ea"/>
                <a:cs typeface="+mn-cs"/>
              </a:rPr>
              <a:t>。容器是完全使用</a:t>
            </a:r>
            <a:r>
              <a:rPr lang="zh-CN" altLang="en-US" sz="1200" b="0" i="0" kern="1200" dirty="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沙箱</a:t>
            </a:r>
            <a:r>
              <a:rPr lang="zh-CN" altLang="en-US" sz="1200" b="0" i="0" kern="1200" dirty="0">
                <a:solidFill>
                  <a:schemeClr val="tx1"/>
                </a:solidFill>
                <a:effectLst/>
                <a:latin typeface="+mn-lt"/>
                <a:ea typeface="+mn-ea"/>
                <a:cs typeface="+mn-cs"/>
              </a:rPr>
              <a:t>机制，相互之间不会有任何接口。</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mariadb</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数据库</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Telegraf</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是一个代理程序，可收集系统和服务的统计数据，并写入到 数据库。内存占用小，通过插件系统可轻松添加支持其他服务的扩展。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openldap</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通常用作集中式身份验证系统</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Etcd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用于服务发现，服务发现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它是一种无状态的分布式数据存储集群，实现强一致性、高可用的服务存储目录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Kubelet</a:t>
            </a:r>
            <a:r>
              <a:rPr lang="zh-CN" altLang="en-US" sz="1200" b="0" i="0" kern="1200" dirty="0">
                <a:solidFill>
                  <a:schemeClr val="tx1"/>
                </a:solidFill>
                <a:effectLst/>
                <a:latin typeface="+mn-lt"/>
                <a:ea typeface="+mn-ea"/>
                <a:cs typeface="+mn-cs"/>
              </a:rPr>
              <a:t>组件运行在</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节点上，维持运行中的</a:t>
            </a:r>
            <a:r>
              <a:rPr lang="en-US" altLang="zh-CN" sz="1200" b="0" i="0" kern="1200" dirty="0">
                <a:solidFill>
                  <a:schemeClr val="tx1"/>
                </a:solidFill>
                <a:effectLst/>
                <a:latin typeface="+mn-lt"/>
                <a:ea typeface="+mn-ea"/>
                <a:cs typeface="+mn-cs"/>
              </a:rPr>
              <a:t>Pods</a:t>
            </a:r>
            <a:r>
              <a:rPr lang="zh-CN" altLang="en-US" sz="1200" b="0" i="0" kern="1200" dirty="0">
                <a:solidFill>
                  <a:schemeClr val="tx1"/>
                </a:solidFill>
                <a:effectLst/>
                <a:latin typeface="+mn-lt"/>
                <a:ea typeface="+mn-ea"/>
                <a:cs typeface="+mn-cs"/>
              </a:rPr>
              <a:t>以及提供</a:t>
            </a:r>
            <a:r>
              <a:rPr lang="en-US" altLang="zh-CN" sz="1200" b="0" i="0" kern="1200" dirty="0" err="1">
                <a:solidFill>
                  <a:schemeClr val="tx1"/>
                </a:solidFill>
                <a:effectLst/>
                <a:latin typeface="+mn-lt"/>
                <a:ea typeface="+mn-ea"/>
                <a:cs typeface="+mn-cs"/>
              </a:rPr>
              <a:t>kuberntes</a:t>
            </a:r>
            <a:r>
              <a:rPr lang="zh-CN" altLang="en-US" sz="1200" b="0" i="0" kern="1200" dirty="0">
                <a:solidFill>
                  <a:schemeClr val="tx1"/>
                </a:solidFill>
                <a:effectLst/>
                <a:latin typeface="+mn-lt"/>
                <a:ea typeface="+mn-ea"/>
                <a:cs typeface="+mn-cs"/>
              </a:rPr>
              <a:t>运行时环境，定期向 </a:t>
            </a:r>
            <a:r>
              <a:rPr lang="en-US" altLang="zh-CN" sz="1200" b="0" i="0" kern="1200" dirty="0">
                <a:solidFill>
                  <a:schemeClr val="tx1"/>
                </a:solidFill>
                <a:effectLst/>
                <a:latin typeface="+mn-lt"/>
                <a:ea typeface="+mn-ea"/>
                <a:cs typeface="+mn-cs"/>
              </a:rPr>
              <a:t>Master </a:t>
            </a:r>
            <a:r>
              <a:rPr lang="zh-CN" altLang="en-US" sz="1200" b="0" i="0" kern="1200" dirty="0">
                <a:solidFill>
                  <a:schemeClr val="tx1"/>
                </a:solidFill>
                <a:effectLst/>
                <a:latin typeface="+mn-lt"/>
                <a:ea typeface="+mn-ea"/>
                <a:cs typeface="+mn-cs"/>
              </a:rPr>
              <a:t>节点汇报该节点的资源使用情况，监控节点和容器的资源。</a:t>
            </a:r>
          </a:p>
        </p:txBody>
      </p:sp>
      <p:sp>
        <p:nvSpPr>
          <p:cNvPr id="4" name="灯片编号占位符 3"/>
          <p:cNvSpPr>
            <a:spLocks noGrp="1"/>
          </p:cNvSpPr>
          <p:nvPr>
            <p:ph type="sldNum" sz="quarter" idx="5"/>
          </p:nvPr>
        </p:nvSpPr>
        <p:spPr/>
        <p:txBody>
          <a:bodyPr/>
          <a:lstStyle/>
          <a:p>
            <a:fld id="{A243A97D-FEC3-47D5-A6ED-6297D0816D5B}" type="slidenum">
              <a:rPr lang="zh-CN" altLang="en-US" smtClean="0"/>
              <a:t>8</a:t>
            </a:fld>
            <a:endParaRPr lang="zh-CN" altLang="en-US"/>
          </a:p>
        </p:txBody>
      </p:sp>
    </p:spTree>
    <p:extLst>
      <p:ext uri="{BB962C8B-B14F-4D97-AF65-F5344CB8AC3E}">
        <p14:creationId xmlns:p14="http://schemas.microsoft.com/office/powerpoint/2010/main" val="193529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82131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0204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36424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274816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89900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98771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85443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89620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21016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8836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13</a:t>
            </a:fld>
            <a:endParaRPr lang="zh-CN" altLang="en-US"/>
          </a:p>
        </p:txBody>
      </p:sp>
    </p:spTree>
    <p:extLst>
      <p:ext uri="{BB962C8B-B14F-4D97-AF65-F5344CB8AC3E}">
        <p14:creationId xmlns:p14="http://schemas.microsoft.com/office/powerpoint/2010/main" val="1048587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0132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62766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56525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35838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15205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0201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609246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91736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79</a:t>
            </a:fld>
            <a:endParaRPr lang="zh-CN" altLang="en-US"/>
          </a:p>
        </p:txBody>
      </p:sp>
    </p:spTree>
    <p:extLst>
      <p:ext uri="{BB962C8B-B14F-4D97-AF65-F5344CB8AC3E}">
        <p14:creationId xmlns:p14="http://schemas.microsoft.com/office/powerpoint/2010/main" val="243046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1462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68203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64625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20633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48593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722258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85</a:t>
            </a:fld>
            <a:endParaRPr lang="zh-CN" altLang="en-US"/>
          </a:p>
        </p:txBody>
      </p:sp>
    </p:spTree>
    <p:extLst>
      <p:ext uri="{BB962C8B-B14F-4D97-AF65-F5344CB8AC3E}">
        <p14:creationId xmlns:p14="http://schemas.microsoft.com/office/powerpoint/2010/main" val="104229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35074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88000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19673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51791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我的课程介绍完毕，谢谢大家！</a:t>
            </a:r>
          </a:p>
        </p:txBody>
      </p:sp>
      <p:sp>
        <p:nvSpPr>
          <p:cNvPr id="4" name="日期占位符 3"/>
          <p:cNvSpPr>
            <a:spLocks noGrp="1"/>
          </p:cNvSpPr>
          <p:nvPr>
            <p:ph type="dt" idx="10"/>
          </p:nvPr>
        </p:nvSpPr>
        <p:spPr/>
        <p:txBody>
          <a:bodyPr/>
          <a:lstStyle/>
          <a:p>
            <a:pPr>
              <a:defRPr/>
            </a:pPr>
            <a:fld id="{4F69A0A5-92ED-4BF2-A6B5-0BE3911DE1EB}" type="datetime1">
              <a:rPr lang="zh-CN" altLang="en-US" smtClean="0">
                <a:solidFill>
                  <a:prstClr val="black"/>
                </a:solidFill>
              </a:rPr>
              <a:pPr>
                <a:defRPr/>
              </a:pPr>
              <a:t>2020/12/16</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8ABC95E9-2947-41D4-BBB9-41B7D2B4F28C}" type="slidenum">
              <a:rPr lang="en-US" altLang="zh-CN" smtClean="0">
                <a:solidFill>
                  <a:prstClr val="black"/>
                </a:solidFill>
              </a:rPr>
              <a:pPr>
                <a:defRPr/>
              </a:pPr>
              <a:t>93</a:t>
            </a:fld>
            <a:endParaRPr lang="en-US" altLang="zh-CN">
              <a:solidFill>
                <a:prstClr val="black"/>
              </a:solidFill>
            </a:endParaRPr>
          </a:p>
        </p:txBody>
      </p:sp>
    </p:spTree>
    <p:extLst>
      <p:ext uri="{BB962C8B-B14F-4D97-AF65-F5344CB8AC3E}">
        <p14:creationId xmlns:p14="http://schemas.microsoft.com/office/powerpoint/2010/main" val="53272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70726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196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0122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3A97D-FEC3-47D5-A6ED-6297D0816D5B}" type="slidenum">
              <a:rPr lang="zh-CN" altLang="en-US" smtClean="0"/>
              <a:t>20</a:t>
            </a:fld>
            <a:endParaRPr lang="zh-CN" altLang="en-US"/>
          </a:p>
        </p:txBody>
      </p:sp>
    </p:spTree>
    <p:extLst>
      <p:ext uri="{BB962C8B-B14F-4D97-AF65-F5344CB8AC3E}">
        <p14:creationId xmlns:p14="http://schemas.microsoft.com/office/powerpoint/2010/main" val="21312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DCCB9C-5AFA-4607-BF26-69449B937999}" type="datetimeFigureOut">
              <a:rPr lang="zh-CN" altLang="en-US" smtClean="0">
                <a:solidFill>
                  <a:prstClr val="black">
                    <a:tint val="75000"/>
                  </a:prstClr>
                </a:solidFill>
              </a:rPr>
              <a:pPr/>
              <a:t>2020/12/16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D1673BC-8907-4C94-BEE5-657D855376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928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CE45C20-9DC3-4C93-855F-0906F529D9E0}" type="datetimeFigureOut">
              <a:rPr lang="zh-CN" altLang="en-US"/>
              <a:pPr>
                <a:defRPr/>
              </a:pPr>
              <a:t>2020/12/16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38595A7-F137-4A1C-94F3-17BF434764D1}" type="slidenum">
              <a:rPr lang="zh-CN" altLang="en-US"/>
              <a:pPr/>
              <a:t>‹#›</a:t>
            </a:fld>
            <a:endParaRPr lang="zh-CN" altLang="en-US"/>
          </a:p>
        </p:txBody>
      </p:sp>
    </p:spTree>
    <p:extLst>
      <p:ext uri="{BB962C8B-B14F-4D97-AF65-F5344CB8AC3E}">
        <p14:creationId xmlns:p14="http://schemas.microsoft.com/office/powerpoint/2010/main" val="334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DCCB9C-5AFA-4607-BF26-69449B937999}" type="datetimeFigureOut">
              <a:rPr lang="zh-CN" altLang="en-US" smtClean="0">
                <a:solidFill>
                  <a:prstClr val="black">
                    <a:tint val="75000"/>
                  </a:prstClr>
                </a:solidFill>
              </a:rPr>
              <a:pPr/>
              <a:t>2020/12/16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D1673BC-8907-4C94-BEE5-657D855376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48626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838201"/>
            <a:ext cx="10515600" cy="85248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2133599"/>
            <a:ext cx="10515600" cy="40433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CCB9C-5AFA-4607-BF26-69449B937999}" type="datetimeFigureOut">
              <a:rPr lang="zh-CN" altLang="en-US" smtClean="0">
                <a:solidFill>
                  <a:prstClr val="black">
                    <a:tint val="75000"/>
                  </a:prstClr>
                </a:solidFill>
              </a:rPr>
              <a:pPr/>
              <a:t>2020/12/16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1673BC-8907-4C94-BEE5-657D855376C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a:off x="-3142" y="-24965"/>
            <a:ext cx="12210068" cy="6882965"/>
            <a:chOff x="-3142" y="-24965"/>
            <a:chExt cx="12210068" cy="6882965"/>
          </a:xfrm>
        </p:grpSpPr>
        <p:pic>
          <p:nvPicPr>
            <p:cNvPr id="8" name="图片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142" y="6356350"/>
              <a:ext cx="12192000" cy="487680"/>
            </a:xfrm>
            <a:prstGeom prst="rect">
              <a:avLst/>
            </a:prstGeom>
          </p:spPr>
        </p:pic>
        <p:pic>
          <p:nvPicPr>
            <p:cNvPr id="9" name="图片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63871" y="-24965"/>
              <a:ext cx="5428129" cy="6882965"/>
            </a:xfrm>
            <a:prstGeom prst="rect">
              <a:avLst/>
            </a:prstGeom>
          </p:spPr>
        </p:pic>
        <p:pic>
          <p:nvPicPr>
            <p:cNvPr id="11" name="图片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561988" y="99311"/>
              <a:ext cx="1644938" cy="660006"/>
            </a:xfrm>
            <a:prstGeom prst="rect">
              <a:avLst/>
            </a:prstGeom>
          </p:spPr>
        </p:pic>
      </p:grpSp>
      <p:cxnSp>
        <p:nvCxnSpPr>
          <p:cNvPr id="15" name="直接连接符 14">
            <a:extLst>
              <a:ext uri="{FF2B5EF4-FFF2-40B4-BE49-F238E27FC236}">
                <a16:creationId xmlns:a16="http://schemas.microsoft.com/office/drawing/2014/main" id="{EA8953BF-DF0B-410B-A778-CDFA9E79655C}"/>
              </a:ext>
            </a:extLst>
          </p:cNvPr>
          <p:cNvCxnSpPr>
            <a:cxnSpLocks/>
          </p:cNvCxnSpPr>
          <p:nvPr userDrawn="1"/>
        </p:nvCxnSpPr>
        <p:spPr>
          <a:xfrm flipV="1">
            <a:off x="838200" y="798757"/>
            <a:ext cx="11052142" cy="1"/>
          </a:xfrm>
          <a:prstGeom prst="line">
            <a:avLst/>
          </a:prstGeom>
          <a:ln w="38100">
            <a:solidFill>
              <a:srgbClr val="0070C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59297478"/>
      </p:ext>
    </p:extLst>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838201"/>
            <a:ext cx="10515600" cy="85248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2133599"/>
            <a:ext cx="10515600" cy="40433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CCB9C-5AFA-4607-BF26-69449B937999}" type="datetimeFigureOut">
              <a:rPr lang="zh-CN" altLang="en-US" smtClean="0">
                <a:solidFill>
                  <a:prstClr val="black">
                    <a:tint val="75000"/>
                  </a:prstClr>
                </a:solidFill>
              </a:rPr>
              <a:pPr/>
              <a:t>2020/12/16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1673BC-8907-4C94-BEE5-657D855376C8}"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a:off x="-3142" y="-24965"/>
            <a:ext cx="12210068" cy="6882965"/>
            <a:chOff x="-3142" y="-24965"/>
            <a:chExt cx="12210068" cy="6882965"/>
          </a:xfrm>
        </p:grpSpPr>
        <p:pic>
          <p:nvPicPr>
            <p:cNvPr id="8" name="图片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42" y="6356350"/>
              <a:ext cx="12192000" cy="487680"/>
            </a:xfrm>
            <a:prstGeom prst="rect">
              <a:avLst/>
            </a:prstGeom>
          </p:spPr>
        </p:pic>
        <p:pic>
          <p:nvPicPr>
            <p:cNvPr id="9" name="图片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763871" y="-24965"/>
              <a:ext cx="5428129" cy="6882965"/>
            </a:xfrm>
            <a:prstGeom prst="rect">
              <a:avLst/>
            </a:prstGeom>
          </p:spPr>
        </p:pic>
        <p:pic>
          <p:nvPicPr>
            <p:cNvPr id="11" name="图片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561988" y="99311"/>
              <a:ext cx="1644938" cy="660006"/>
            </a:xfrm>
            <a:prstGeom prst="rect">
              <a:avLst/>
            </a:prstGeom>
          </p:spPr>
        </p:pic>
      </p:grpSp>
    </p:spTree>
    <p:extLst>
      <p:ext uri="{BB962C8B-B14F-4D97-AF65-F5344CB8AC3E}">
        <p14:creationId xmlns:p14="http://schemas.microsoft.com/office/powerpoint/2010/main" val="2855605336"/>
      </p:ext>
    </p:extLst>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IP]:32206&#36827;&#20837;aistation2.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4.w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A_图片 3"/>
          <p:cNvPicPr>
            <a:picLocks noChangeAspect="1" noChangeArrowheads="1"/>
          </p:cNvPicPr>
          <p:nvPr>
            <p:custDataLst>
              <p:tags r:id="rId1"/>
            </p:custDataLst>
          </p:nvPr>
        </p:nvPicPr>
        <p:blipFill rotWithShape="1">
          <a:blip r:embed="rId13">
            <a:extLst>
              <a:ext uri="{28A0092B-C50C-407E-A947-70E740481C1C}">
                <a14:useLocalDpi xmlns:a14="http://schemas.microsoft.com/office/drawing/2010/main" val="0"/>
              </a:ext>
            </a:extLst>
          </a:blip>
          <a:srcRect t="63580"/>
          <a:stretch/>
        </p:blipFill>
        <p:spPr bwMode="auto">
          <a:xfrm>
            <a:off x="794" y="4313812"/>
            <a:ext cx="12199938" cy="250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A_图片 2"/>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bwMode="auto">
          <a:xfrm>
            <a:off x="-6523" y="-10667"/>
            <a:ext cx="12190410" cy="4372711"/>
          </a:xfrm>
          <a:prstGeom prst="rect">
            <a:avLst/>
          </a:prstGeom>
          <a:gradFill flip="none" rotWithShape="1">
            <a:gsLst>
              <a:gs pos="100000">
                <a:schemeClr val="bg1">
                  <a:lumMod val="75000"/>
                </a:schemeClr>
              </a:gs>
              <a:gs pos="48000">
                <a:schemeClr val="bg1">
                  <a:lumMod val="95000"/>
                </a:schemeClr>
              </a:gs>
              <a:gs pos="0">
                <a:schemeClr val="bg1"/>
              </a:gs>
            </a:gsLst>
            <a:path path="circle">
              <a:fillToRect l="50000" t="50000" r="50000" b="50000"/>
            </a:path>
            <a:tileRect/>
          </a:gradFill>
          <a:ln>
            <a:noFill/>
          </a:ln>
        </p:spPr>
      </p:pic>
      <p:sp>
        <p:nvSpPr>
          <p:cNvPr id="6" name="PA_文本框 3"/>
          <p:cNvSpPr txBox="1"/>
          <p:nvPr>
            <p:custDataLst>
              <p:tags r:id="rId3"/>
            </p:custDataLst>
          </p:nvPr>
        </p:nvSpPr>
        <p:spPr>
          <a:xfrm>
            <a:off x="5893275" y="5458392"/>
            <a:ext cx="5410730" cy="738664"/>
          </a:xfrm>
          <a:prstGeom prst="rect">
            <a:avLst/>
          </a:prstGeom>
          <a:noFill/>
          <a:effectLst/>
        </p:spPr>
        <p:txBody>
          <a:bodyPr wrap="square" rtlCol="0">
            <a:spAutoFit/>
          </a:bodyPr>
          <a:lstStyle/>
          <a:p>
            <a:pPr algn="ctr" defTabSz="867034" fontAlgn="base">
              <a:spcBef>
                <a:spcPts val="600"/>
              </a:spcBef>
              <a:spcAft>
                <a:spcPts val="600"/>
              </a:spcAft>
              <a:defRPr/>
            </a:pPr>
            <a:r>
              <a:rPr lang="zh-CN" altLang="en-US" sz="1600" b="1" dirty="0">
                <a:solidFill>
                  <a:srgbClr val="0760A4"/>
                </a:solidFill>
                <a:latin typeface="幼圆" panose="02010509060101010101" pitchFamily="49" charset="-122"/>
                <a:ea typeface="幼圆" panose="02010509060101010101" pitchFamily="49" charset="-122"/>
                <a:cs typeface="Arial" panose="020B0604020202020204" pitchFamily="34" charset="0"/>
                <a:sym typeface="SF Orson Casual Heavy" panose="00000400000000000000" pitchFamily="2" charset="0"/>
              </a:rPr>
              <a:t>浪潮集团</a:t>
            </a:r>
            <a:endParaRPr lang="en-US" altLang="zh-CN" sz="1600" b="1" dirty="0">
              <a:solidFill>
                <a:srgbClr val="0760A4"/>
              </a:solidFill>
              <a:latin typeface="幼圆" panose="02010509060101010101" pitchFamily="49" charset="-122"/>
              <a:ea typeface="幼圆" panose="02010509060101010101" pitchFamily="49" charset="-122"/>
              <a:cs typeface="Arial" panose="020B0604020202020204" pitchFamily="34" charset="0"/>
              <a:sym typeface="SF Orson Casual Heavy" panose="00000400000000000000" pitchFamily="2" charset="0"/>
            </a:endParaRPr>
          </a:p>
          <a:p>
            <a:pPr algn="ctr" defTabSz="867034" fontAlgn="base">
              <a:spcBef>
                <a:spcPts val="600"/>
              </a:spcBef>
              <a:spcAft>
                <a:spcPts val="600"/>
              </a:spcAft>
              <a:defRPr/>
            </a:pPr>
            <a:r>
              <a:rPr lang="zh-CN" altLang="en-US" sz="1600" b="1" dirty="0">
                <a:solidFill>
                  <a:srgbClr val="0760A4"/>
                </a:solidFill>
                <a:latin typeface="幼圆" panose="02010509060101010101" pitchFamily="49" charset="-122"/>
                <a:ea typeface="幼圆" panose="02010509060101010101" pitchFamily="49" charset="-122"/>
                <a:cs typeface="Arial" panose="020B0604020202020204" pitchFamily="34" charset="0"/>
                <a:sym typeface="SF Orson Casual Heavy" panose="00000400000000000000" pitchFamily="2" charset="0"/>
              </a:rPr>
              <a:t>人工智能与高性能产品服务交付处</a:t>
            </a:r>
          </a:p>
        </p:txBody>
      </p:sp>
      <p:sp>
        <p:nvSpPr>
          <p:cNvPr id="11" name="PA_Flowchart: Decision 10"/>
          <p:cNvSpPr/>
          <p:nvPr>
            <p:custDataLst>
              <p:tags r:id="rId4"/>
            </p:custDataLst>
          </p:nvPr>
        </p:nvSpPr>
        <p:spPr>
          <a:xfrm>
            <a:off x="10372523" y="3635032"/>
            <a:ext cx="412034" cy="398300"/>
          </a:xfrm>
          <a:prstGeom prst="flowChartDecisio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Flowchart: Decision 13"/>
          <p:cNvSpPr/>
          <p:nvPr>
            <p:custDataLst>
              <p:tags r:id="rId5"/>
            </p:custDataLst>
          </p:nvPr>
        </p:nvSpPr>
        <p:spPr>
          <a:xfrm>
            <a:off x="10433416" y="3935362"/>
            <a:ext cx="824069" cy="796600"/>
          </a:xfrm>
          <a:prstGeom prst="flowChartDecision">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Flowchart: Decision 14"/>
          <p:cNvSpPr/>
          <p:nvPr>
            <p:custDataLst>
              <p:tags r:id="rId6"/>
            </p:custDataLst>
          </p:nvPr>
        </p:nvSpPr>
        <p:spPr>
          <a:xfrm>
            <a:off x="10526588" y="2924537"/>
            <a:ext cx="667662" cy="645407"/>
          </a:xfrm>
          <a:prstGeom prst="flowChartDecision">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Flowchart: Decision 16"/>
          <p:cNvSpPr/>
          <p:nvPr>
            <p:custDataLst>
              <p:tags r:id="rId7"/>
            </p:custDataLst>
          </p:nvPr>
        </p:nvSpPr>
        <p:spPr>
          <a:xfrm>
            <a:off x="11394302" y="2800215"/>
            <a:ext cx="257216" cy="248642"/>
          </a:xfrm>
          <a:prstGeom prst="flowChartDecision">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PA_直接连接符 12"/>
          <p:cNvCxnSpPr/>
          <p:nvPr>
            <p:custDataLst>
              <p:tags r:id="rId8"/>
            </p:custDataLst>
          </p:nvPr>
        </p:nvCxnSpPr>
        <p:spPr>
          <a:xfrm>
            <a:off x="5652399" y="4799678"/>
            <a:ext cx="0" cy="1603086"/>
          </a:xfrm>
          <a:prstGeom prst="line">
            <a:avLst/>
          </a:prstGeom>
          <a:ln w="19050">
            <a:solidFill>
              <a:srgbClr val="0070C0"/>
            </a:solidFill>
          </a:ln>
          <a:effectLst/>
        </p:spPr>
        <p:style>
          <a:lnRef idx="1">
            <a:schemeClr val="accent1"/>
          </a:lnRef>
          <a:fillRef idx="0">
            <a:schemeClr val="accent1"/>
          </a:fillRef>
          <a:effectRef idx="0">
            <a:schemeClr val="accent1"/>
          </a:effectRef>
          <a:fontRef idx="minor">
            <a:schemeClr val="tx1"/>
          </a:fontRef>
        </p:style>
      </p:cxnSp>
      <p:sp>
        <p:nvSpPr>
          <p:cNvPr id="21" name="PA_Flowchart: Decision 20"/>
          <p:cNvSpPr/>
          <p:nvPr>
            <p:custDataLst>
              <p:tags r:id="rId9"/>
            </p:custDataLst>
          </p:nvPr>
        </p:nvSpPr>
        <p:spPr>
          <a:xfrm>
            <a:off x="10944426" y="3122134"/>
            <a:ext cx="1156968" cy="1118403"/>
          </a:xfrm>
          <a:prstGeom prst="flowChartDecision">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Flowchart: Decision 22"/>
          <p:cNvSpPr/>
          <p:nvPr>
            <p:custDataLst>
              <p:tags r:id="rId10"/>
            </p:custDataLst>
          </p:nvPr>
        </p:nvSpPr>
        <p:spPr>
          <a:xfrm>
            <a:off x="11194250" y="4536910"/>
            <a:ext cx="667662" cy="645407"/>
          </a:xfrm>
          <a:prstGeom prst="flowChartDecision">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副标题 1">
            <a:extLst>
              <a:ext uri="{FF2B5EF4-FFF2-40B4-BE49-F238E27FC236}">
                <a16:creationId xmlns:a16="http://schemas.microsoft.com/office/drawing/2014/main" id="{426AF4CF-58D7-40CA-A5B6-3F058155CEE9}"/>
              </a:ext>
            </a:extLst>
          </p:cNvPr>
          <p:cNvSpPr txBox="1">
            <a:spLocks/>
          </p:cNvSpPr>
          <p:nvPr/>
        </p:nvSpPr>
        <p:spPr>
          <a:xfrm>
            <a:off x="445190" y="5182317"/>
            <a:ext cx="12188824" cy="1180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spcBef>
                <a:spcPct val="0"/>
              </a:spcBef>
              <a:buNone/>
            </a:pPr>
            <a:r>
              <a:rPr lang="en-US" altLang="zh-CN" sz="3600" b="1" dirty="0" err="1">
                <a:latin typeface="Arial" panose="020B0604020202020204" pitchFamily="34" charset="0"/>
                <a:ea typeface="微软雅黑" panose="020B0503020204020204" pitchFamily="34" charset="-122"/>
                <a:cs typeface="Arial" panose="020B0604020202020204" pitchFamily="34" charset="0"/>
              </a:rPr>
              <a:t>AIStation</a:t>
            </a:r>
            <a:r>
              <a:rPr lang="en-US" altLang="zh-CN" sz="3600" b="1" dirty="0">
                <a:latin typeface="Arial" panose="020B0604020202020204" pitchFamily="34" charset="0"/>
                <a:ea typeface="微软雅黑" panose="020B0503020204020204" pitchFamily="34" charset="-122"/>
                <a:cs typeface="Arial" panose="020B0604020202020204" pitchFamily="34" charset="0"/>
              </a:rPr>
              <a:t>-</a:t>
            </a:r>
            <a:r>
              <a:rPr lang="zh-CN" altLang="en-US" sz="3600" b="1" dirty="0">
                <a:latin typeface="Arial" panose="020B0604020202020204" pitchFamily="34" charset="0"/>
                <a:ea typeface="微软雅黑" panose="020B0503020204020204" pitchFamily="34" charset="-122"/>
                <a:cs typeface="Arial" panose="020B0604020202020204" pitchFamily="34" charset="0"/>
              </a:rPr>
              <a:t>用户使用培训</a:t>
            </a:r>
            <a:endParaRPr lang="en-US" altLang="zh-CN" sz="3600" b="1"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05767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69658"/>
            <a:ext cx="10515600" cy="852487"/>
          </a:xfrm>
        </p:spPr>
        <p:txBody>
          <a:bodyPr/>
          <a:lstStyle/>
          <a:p>
            <a:pPr defTabSz="867034">
              <a:defRPr/>
            </a:pPr>
            <a:r>
              <a:rPr lang="en-US" altLang="zh-CN" sz="2400" b="1" dirty="0">
                <a:solidFill>
                  <a:srgbClr val="1075B6"/>
                </a:solidFill>
                <a:latin typeface="SF Orson Casual Heavy" panose="00000400000000000000" pitchFamily="2" charset="0"/>
                <a:ea typeface="幼圆" panose="02010509060101010101" pitchFamily="49" charset="-122"/>
              </a:rPr>
              <a:t>Docker</a:t>
            </a:r>
            <a:r>
              <a:rPr lang="zh-CN" altLang="en-US" sz="2400" b="1" dirty="0">
                <a:solidFill>
                  <a:srgbClr val="1075B6"/>
                </a:solidFill>
                <a:latin typeface="SF Orson Casual Heavy" panose="00000400000000000000" pitchFamily="2" charset="0"/>
                <a:ea typeface="幼圆" panose="02010509060101010101" pitchFamily="49" charset="-122"/>
              </a:rPr>
              <a:t>常用术语介绍</a:t>
            </a:r>
          </a:p>
        </p:txBody>
      </p:sp>
      <p:sp>
        <p:nvSpPr>
          <p:cNvPr id="11" name="TextBox 15"/>
          <p:cNvSpPr txBox="1">
            <a:spLocks noChangeArrowheads="1"/>
          </p:cNvSpPr>
          <p:nvPr/>
        </p:nvSpPr>
        <p:spPr bwMode="auto">
          <a:xfrm>
            <a:off x="2119028" y="1100392"/>
            <a:ext cx="16716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管理节点</a:t>
            </a:r>
          </a:p>
        </p:txBody>
      </p:sp>
      <p:sp>
        <p:nvSpPr>
          <p:cNvPr id="12" name="TextBox 17"/>
          <p:cNvSpPr txBox="1">
            <a:spLocks noChangeArrowheads="1"/>
          </p:cNvSpPr>
          <p:nvPr/>
        </p:nvSpPr>
        <p:spPr bwMode="auto">
          <a:xfrm>
            <a:off x="8493920" y="1084517"/>
            <a:ext cx="16716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计算节点</a:t>
            </a:r>
          </a:p>
        </p:txBody>
      </p:sp>
      <p:sp>
        <p:nvSpPr>
          <p:cNvPr id="3" name="矩形 2">
            <a:extLst>
              <a:ext uri="{FF2B5EF4-FFF2-40B4-BE49-F238E27FC236}">
                <a16:creationId xmlns:a16="http://schemas.microsoft.com/office/drawing/2014/main" id="{53EF8E6A-6FDB-4D0A-AF8E-283369279474}"/>
              </a:ext>
            </a:extLst>
          </p:cNvPr>
          <p:cNvSpPr/>
          <p:nvPr/>
        </p:nvSpPr>
        <p:spPr>
          <a:xfrm>
            <a:off x="533400" y="782829"/>
            <a:ext cx="11430000" cy="5567999"/>
          </a:xfrm>
          <a:prstGeom prst="rect">
            <a:avLst/>
          </a:prstGeom>
        </p:spPr>
        <p:txBody>
          <a:bodyPr wrap="square">
            <a:spAutoFit/>
          </a:bodyPr>
          <a:lstStyle/>
          <a:p>
            <a:pPr marL="342900" indent="-342900" fontAlgn="base">
              <a:lnSpc>
                <a:spcPct val="150000"/>
              </a:lnSpc>
              <a:spcBef>
                <a:spcPts val="600"/>
              </a:spcBef>
              <a:spcAft>
                <a:spcPts val="600"/>
              </a:spcAft>
              <a:buFont typeface="Wingdings" panose="05000000000000000000" pitchFamily="2" charset="2"/>
              <a:buChar char="Ø"/>
            </a:pPr>
            <a:r>
              <a:rPr lang="en-US" altLang="zh-CN"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Docker</a:t>
            </a:r>
            <a:r>
              <a:rPr lang="zh-CN" altLang="en-US"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技术</a:t>
            </a:r>
          </a:p>
          <a:p>
            <a:pPr marL="108000" indent="468000" defTabSz="801665" fontAlgn="base">
              <a:lnSpc>
                <a:spcPct val="150000"/>
              </a:lnSpc>
              <a:spcBef>
                <a:spcPts val="600"/>
              </a:spcBef>
              <a:spcAft>
                <a:spcPts val="600"/>
              </a:spcAft>
            </a:pP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Docker</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是基于容器技术的轻量级虚拟化解决方案，特点是秒级启动，秒级停止，空间资源占用极少</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实现进程级别的隔离易于迁移</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Ø"/>
            </a:pPr>
            <a:r>
              <a:rPr lang="zh-CN" altLang="en-US"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镜像</a:t>
            </a:r>
            <a:r>
              <a:rPr lang="en-US" altLang="zh-CN"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image</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镜像用于创建容器，一个镜像中包含一个操作系统及需要安装的应用程序，</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image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相当于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的</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模 板，</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初始创建后里面有什么软件完全取决于它使用什么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image</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，一个镜像可以创建出多个</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运行的虚拟主机且相互独立的容器。</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Ø"/>
            </a:pPr>
            <a:r>
              <a:rPr lang="zh-CN" altLang="en-US"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容器</a:t>
            </a:r>
            <a:r>
              <a:rPr lang="en-US" altLang="zh-CN"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可以把每个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看做是一个独立的虚拟主机，</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的创建通常有一个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image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作为其模板。</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类比成虚拟机的话可以理解为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image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就是虚拟机的镜像，而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container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就是一个个正在运行的虚机。，</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rPr>
              <a:t>可以把容器看成是一个简易版的操作系统和运行在其中的应用程序</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800817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69658"/>
            <a:ext cx="10515600" cy="852487"/>
          </a:xfrm>
        </p:spPr>
        <p:txBody>
          <a:bodyPr/>
          <a:lstStyle/>
          <a:p>
            <a:pPr defTabSz="867034">
              <a:defRPr/>
            </a:pPr>
            <a:r>
              <a:rPr lang="en-US" altLang="zh-CN" sz="2400" b="1" dirty="0">
                <a:solidFill>
                  <a:srgbClr val="1075B6"/>
                </a:solidFill>
                <a:latin typeface="SF Orson Casual Heavy" panose="00000400000000000000" pitchFamily="2" charset="0"/>
                <a:ea typeface="幼圆" panose="02010509060101010101" pitchFamily="49" charset="-122"/>
              </a:rPr>
              <a:t>K8s</a:t>
            </a:r>
            <a:r>
              <a:rPr lang="zh-CN" altLang="en-US" sz="2400" b="1" dirty="0">
                <a:solidFill>
                  <a:srgbClr val="1075B6"/>
                </a:solidFill>
                <a:latin typeface="SF Orson Casual Heavy" panose="00000400000000000000" pitchFamily="2" charset="0"/>
                <a:ea typeface="幼圆" panose="02010509060101010101" pitchFamily="49" charset="-122"/>
              </a:rPr>
              <a:t>简介</a:t>
            </a:r>
          </a:p>
        </p:txBody>
      </p:sp>
      <p:sp>
        <p:nvSpPr>
          <p:cNvPr id="11" name="TextBox 15"/>
          <p:cNvSpPr txBox="1">
            <a:spLocks noChangeArrowheads="1"/>
          </p:cNvSpPr>
          <p:nvPr/>
        </p:nvSpPr>
        <p:spPr bwMode="auto">
          <a:xfrm>
            <a:off x="2119028" y="1100392"/>
            <a:ext cx="16716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管理节点</a:t>
            </a:r>
          </a:p>
        </p:txBody>
      </p:sp>
      <p:sp>
        <p:nvSpPr>
          <p:cNvPr id="12" name="TextBox 17"/>
          <p:cNvSpPr txBox="1">
            <a:spLocks noChangeArrowheads="1"/>
          </p:cNvSpPr>
          <p:nvPr/>
        </p:nvSpPr>
        <p:spPr bwMode="auto">
          <a:xfrm>
            <a:off x="8493920" y="1084517"/>
            <a:ext cx="16716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计算节点</a:t>
            </a:r>
          </a:p>
        </p:txBody>
      </p:sp>
      <p:sp>
        <p:nvSpPr>
          <p:cNvPr id="3" name="矩形 2">
            <a:extLst>
              <a:ext uri="{FF2B5EF4-FFF2-40B4-BE49-F238E27FC236}">
                <a16:creationId xmlns:a16="http://schemas.microsoft.com/office/drawing/2014/main" id="{53EF8E6A-6FDB-4D0A-AF8E-283369279474}"/>
              </a:ext>
            </a:extLst>
          </p:cNvPr>
          <p:cNvSpPr/>
          <p:nvPr/>
        </p:nvSpPr>
        <p:spPr>
          <a:xfrm>
            <a:off x="533400" y="782829"/>
            <a:ext cx="11430000" cy="5844998"/>
          </a:xfrm>
          <a:prstGeom prst="rect">
            <a:avLst/>
          </a:prstGeom>
        </p:spPr>
        <p:txBody>
          <a:bodyPr wrap="square">
            <a:spAutoFit/>
          </a:bodyPr>
          <a:lstStyle/>
          <a:p>
            <a:pPr marL="108000" indent="468000" defTabSz="801665" fontAlgn="base">
              <a:lnSpc>
                <a:spcPct val="150000"/>
              </a:lnSpc>
              <a:spcBef>
                <a:spcPts val="600"/>
              </a:spcBef>
              <a:spcAft>
                <a:spcPts val="600"/>
              </a:spcAft>
            </a:pP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Docker</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应用于具体的业务实现，是存在困难的</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编排、管理和调度等各个方面，都不容易，于是，人们迫切需要一套管理系统，对</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Docker</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及容器进行更高级更灵活的管理，</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出现了。</a:t>
            </a:r>
            <a:endPar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endParaRPr>
          </a:p>
          <a:p>
            <a:pPr marL="108000" indent="468000" defTabSz="801665" fontAlgn="base">
              <a:lnSpc>
                <a:spcPct val="150000"/>
              </a:lnSpc>
              <a:spcBef>
                <a:spcPts val="600"/>
              </a:spcBef>
              <a:spcAft>
                <a:spcPts val="600"/>
              </a:spcAft>
            </a:pPr>
            <a:r>
              <a:rPr lang="en-US" altLang="zh-CN"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全称</a:t>
            </a:r>
            <a:r>
              <a:rPr lang="en-US" altLang="zh-CN" dirty="0" err="1">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kubernetes</a:t>
            </a:r>
            <a:r>
              <a:rPr lang="zh-CN" altLang="en-US"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a:t>
            </a:r>
            <a:r>
              <a:rPr lang="en-US" altLang="zh-CN"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是为容器服务而生的一个可移植容器的编排管理工具，越来越多的公司正在拥抱</a:t>
            </a:r>
            <a:r>
              <a:rPr lang="en-US" altLang="zh-CN"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，并且当前</a:t>
            </a:r>
            <a:r>
              <a:rPr lang="en-US" altLang="zh-CN"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已经主导了云业务流程，推动了微服务架构等热门技术的普及和落地。</a:t>
            </a:r>
            <a:endParaRPr lang="en-US" altLang="zh-CN"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endParaRPr>
          </a:p>
          <a:p>
            <a:pPr marL="108000" indent="468000" defTabSz="801665" fontAlgn="base">
              <a:lnSpc>
                <a:spcPct val="150000"/>
              </a:lnSpc>
              <a:spcBef>
                <a:spcPts val="600"/>
              </a:spcBef>
              <a:spcAft>
                <a:spcPts val="600"/>
              </a:spcAft>
            </a:pPr>
            <a:endPar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endParaRPr>
          </a:p>
          <a:p>
            <a:pPr marL="108000" indent="468000" defTabSz="801665" fontAlgn="base">
              <a:lnSpc>
                <a:spcPct val="150000"/>
              </a:lnSpc>
              <a:spcBef>
                <a:spcPts val="600"/>
              </a:spcBef>
              <a:spcAft>
                <a:spcPts val="600"/>
              </a:spcAft>
            </a:pP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一个</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系统，通常称为一个</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K8S</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集群（</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Cluster</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a:t>
            </a:r>
          </a:p>
          <a:p>
            <a:pPr marL="108000" indent="468000" defTabSz="801665" fontAlgn="base">
              <a:lnSpc>
                <a:spcPct val="150000"/>
              </a:lnSpc>
              <a:spcBef>
                <a:spcPts val="600"/>
              </a:spcBef>
              <a:spcAft>
                <a:spcPts val="600"/>
              </a:spcAft>
            </a:pP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这个集群主要包括两个部分：</a:t>
            </a:r>
          </a:p>
          <a:p>
            <a:pPr marL="108000" indent="468000" defTabSz="801665" fontAlgn="base">
              <a:lnSpc>
                <a:spcPct val="150000"/>
              </a:lnSpc>
              <a:spcBef>
                <a:spcPts val="600"/>
              </a:spcBef>
              <a:spcAft>
                <a:spcPts val="600"/>
              </a:spcAft>
            </a:pP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一个</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Master</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节点（主节点）</a:t>
            </a:r>
          </a:p>
          <a:p>
            <a:pPr marL="108000" indent="468000" defTabSz="801665" fontAlgn="base">
              <a:lnSpc>
                <a:spcPct val="150000"/>
              </a:lnSpc>
              <a:spcBef>
                <a:spcPts val="600"/>
              </a:spcBef>
              <a:spcAft>
                <a:spcPts val="600"/>
              </a:spcAft>
            </a:pP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一群</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Node</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节点（计算节点）</a:t>
            </a:r>
            <a:endPar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endParaRPr>
          </a:p>
          <a:p>
            <a:pPr marL="108000" indent="468000" defTabSz="801665" fontAlgn="base">
              <a:lnSpc>
                <a:spcPct val="150000"/>
              </a:lnSpc>
              <a:spcBef>
                <a:spcPts val="600"/>
              </a:spcBef>
              <a:spcAft>
                <a:spcPts val="600"/>
              </a:spcAft>
            </a:pP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Master</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节点主要还是负责管理和控制，</a:t>
            </a:r>
            <a:r>
              <a:rPr lang="en-US" altLang="zh-CN"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Node</a:t>
            </a:r>
            <a:r>
              <a:rPr lang="zh-CN" altLang="en-US" sz="1800"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rPr>
              <a:t>节点是工作负载节点，里面是具体的容器</a:t>
            </a:r>
          </a:p>
          <a:p>
            <a:pPr fontAlgn="base">
              <a:lnSpc>
                <a:spcPct val="150000"/>
              </a:lnSpc>
              <a:spcBef>
                <a:spcPts val="600"/>
              </a:spcBef>
              <a:spcAft>
                <a:spcPts val="600"/>
              </a:spcAft>
            </a:pP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5167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69658"/>
            <a:ext cx="10515600" cy="852487"/>
          </a:xfrm>
        </p:spPr>
        <p:txBody>
          <a:bodyPr/>
          <a:lstStyle/>
          <a:p>
            <a:pPr defTabSz="867034">
              <a:defRPr/>
            </a:pPr>
            <a:r>
              <a:rPr lang="en-US" altLang="zh-CN" sz="2400" b="1" dirty="0">
                <a:solidFill>
                  <a:srgbClr val="1075B6"/>
                </a:solidFill>
                <a:latin typeface="SF Orson Casual Heavy" panose="00000400000000000000" pitchFamily="2" charset="0"/>
                <a:ea typeface="幼圆" panose="02010509060101010101" pitchFamily="49" charset="-122"/>
              </a:rPr>
              <a:t>K8s</a:t>
            </a:r>
            <a:r>
              <a:rPr lang="zh-CN" altLang="en-US" sz="2400" b="1" dirty="0">
                <a:solidFill>
                  <a:srgbClr val="1075B6"/>
                </a:solidFill>
                <a:latin typeface="SF Orson Casual Heavy" panose="00000400000000000000" pitchFamily="2" charset="0"/>
                <a:ea typeface="幼圆" panose="02010509060101010101" pitchFamily="49" charset="-122"/>
              </a:rPr>
              <a:t>节点</a:t>
            </a:r>
          </a:p>
        </p:txBody>
      </p:sp>
      <p:sp>
        <p:nvSpPr>
          <p:cNvPr id="11" name="TextBox 15"/>
          <p:cNvSpPr txBox="1">
            <a:spLocks noChangeArrowheads="1"/>
          </p:cNvSpPr>
          <p:nvPr/>
        </p:nvSpPr>
        <p:spPr bwMode="auto">
          <a:xfrm>
            <a:off x="2119028" y="1100392"/>
            <a:ext cx="16716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管理节点</a:t>
            </a:r>
          </a:p>
        </p:txBody>
      </p:sp>
      <p:sp>
        <p:nvSpPr>
          <p:cNvPr id="12" name="TextBox 17"/>
          <p:cNvSpPr txBox="1">
            <a:spLocks noChangeArrowheads="1"/>
          </p:cNvSpPr>
          <p:nvPr/>
        </p:nvSpPr>
        <p:spPr bwMode="auto">
          <a:xfrm>
            <a:off x="8493920" y="1084517"/>
            <a:ext cx="16716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计算节点</a:t>
            </a:r>
          </a:p>
        </p:txBody>
      </p:sp>
      <p:sp>
        <p:nvSpPr>
          <p:cNvPr id="7" name="文本框 6">
            <a:extLst>
              <a:ext uri="{FF2B5EF4-FFF2-40B4-BE49-F238E27FC236}">
                <a16:creationId xmlns:a16="http://schemas.microsoft.com/office/drawing/2014/main" id="{4EB801D6-F4BE-497B-8F27-91CA68BC90EB}"/>
              </a:ext>
            </a:extLst>
          </p:cNvPr>
          <p:cNvSpPr txBox="1"/>
          <p:nvPr/>
        </p:nvSpPr>
        <p:spPr>
          <a:xfrm>
            <a:off x="304800" y="1299623"/>
            <a:ext cx="10744200" cy="4801314"/>
          </a:xfrm>
          <a:prstGeom prst="rect">
            <a:avLst/>
          </a:prstGeom>
          <a:noFill/>
        </p:spPr>
        <p:txBody>
          <a:bodyPr wrap="square">
            <a:spAutoFit/>
          </a:bodyPr>
          <a:lstStyle/>
          <a:p>
            <a:r>
              <a:rPr lang="en-US" altLang="zh-CN" dirty="0"/>
              <a:t>Master</a:t>
            </a:r>
            <a:r>
              <a:rPr lang="zh-CN" altLang="en-US" dirty="0"/>
              <a:t>节点</a:t>
            </a:r>
            <a:endParaRPr lang="en-US" altLang="zh-CN" dirty="0"/>
          </a:p>
          <a:p>
            <a:r>
              <a:rPr lang="zh-CN" altLang="en-US" dirty="0"/>
              <a:t>包括</a:t>
            </a:r>
            <a:r>
              <a:rPr lang="en-US" altLang="zh-CN" dirty="0"/>
              <a:t>API Server</a:t>
            </a:r>
            <a:r>
              <a:rPr lang="zh-CN" altLang="en-US" dirty="0"/>
              <a:t>、</a:t>
            </a:r>
            <a:r>
              <a:rPr lang="en-US" altLang="zh-CN" dirty="0"/>
              <a:t>Scheduler</a:t>
            </a:r>
            <a:r>
              <a:rPr lang="zh-CN" altLang="en-US" dirty="0"/>
              <a:t>、</a:t>
            </a:r>
            <a:r>
              <a:rPr lang="en-US" altLang="zh-CN" dirty="0"/>
              <a:t>Controller manager</a:t>
            </a:r>
            <a:r>
              <a:rPr lang="zh-CN" altLang="en-US" dirty="0"/>
              <a:t>、</a:t>
            </a:r>
            <a:r>
              <a:rPr lang="en-US" altLang="zh-CN" dirty="0" err="1"/>
              <a:t>etcd</a:t>
            </a:r>
            <a:r>
              <a:rPr lang="zh-CN" altLang="en-US" dirty="0"/>
              <a:t>。</a:t>
            </a:r>
          </a:p>
          <a:p>
            <a:pPr marL="285750" indent="-285750">
              <a:buFont typeface="Wingdings" panose="05000000000000000000" pitchFamily="2" charset="2"/>
              <a:buChar char="ü"/>
            </a:pPr>
            <a:r>
              <a:rPr lang="en-US" altLang="zh-CN" dirty="0"/>
              <a:t>API Server</a:t>
            </a:r>
            <a:r>
              <a:rPr lang="zh-CN" altLang="en-US" dirty="0"/>
              <a:t>是整个系统的对外接口，供客户端和其它组件调用，相当于“营业厅”。</a:t>
            </a:r>
          </a:p>
          <a:p>
            <a:pPr marL="285750" indent="-285750">
              <a:buFont typeface="Wingdings" panose="05000000000000000000" pitchFamily="2" charset="2"/>
              <a:buChar char="ü"/>
            </a:pPr>
            <a:r>
              <a:rPr lang="en-US" altLang="zh-CN" dirty="0"/>
              <a:t>Scheduler</a:t>
            </a:r>
            <a:r>
              <a:rPr lang="zh-CN" altLang="en-US" dirty="0"/>
              <a:t>负责对集群内部的资源进行调度，相当于“调度室”。</a:t>
            </a:r>
          </a:p>
          <a:p>
            <a:pPr marL="285750" indent="-285750">
              <a:buFont typeface="Wingdings" panose="05000000000000000000" pitchFamily="2" charset="2"/>
              <a:buChar char="ü"/>
            </a:pPr>
            <a:r>
              <a:rPr lang="en-US" altLang="zh-CN" dirty="0"/>
              <a:t>Controller manager</a:t>
            </a:r>
            <a:r>
              <a:rPr lang="zh-CN" altLang="en-US" dirty="0"/>
              <a:t>负责管理控制器，相当于“大总管”。</a:t>
            </a:r>
          </a:p>
          <a:p>
            <a:pPr marL="285750" indent="-285750">
              <a:buFont typeface="Wingdings" panose="05000000000000000000" pitchFamily="2" charset="2"/>
              <a:buChar char="ü"/>
            </a:pPr>
            <a:r>
              <a:rPr lang="en-US" altLang="zh-CN" dirty="0" err="1"/>
              <a:t>Etcd</a:t>
            </a:r>
            <a:r>
              <a:rPr lang="en-US" altLang="zh-CN" dirty="0"/>
              <a:t> </a:t>
            </a:r>
            <a:r>
              <a:rPr lang="zh-CN" altLang="en-US" dirty="0"/>
              <a:t>用于服务发现，服务发现</a:t>
            </a:r>
            <a:r>
              <a:rPr lang="en-US" altLang="zh-CN" dirty="0"/>
              <a:t>,</a:t>
            </a:r>
            <a:r>
              <a:rPr lang="zh-CN" altLang="en-US" dirty="0"/>
              <a:t>它是一种无状态的分布式数据存储集群，实现强一致性、高可用的服务存储目录</a:t>
            </a:r>
          </a:p>
          <a:p>
            <a:endParaRPr lang="zh-CN" altLang="en-US" dirty="0"/>
          </a:p>
          <a:p>
            <a:r>
              <a:rPr lang="en-US" altLang="zh-CN" dirty="0"/>
              <a:t>Node</a:t>
            </a:r>
            <a:r>
              <a:rPr lang="zh-CN" altLang="en-US" dirty="0"/>
              <a:t>节点</a:t>
            </a:r>
            <a:endParaRPr lang="en-US" altLang="zh-CN" dirty="0"/>
          </a:p>
          <a:p>
            <a:r>
              <a:rPr lang="zh-CN" altLang="en-US" dirty="0"/>
              <a:t>包括</a:t>
            </a:r>
            <a:r>
              <a:rPr lang="en-US" altLang="zh-CN" dirty="0"/>
              <a:t>Docker</a:t>
            </a:r>
            <a:r>
              <a:rPr lang="zh-CN" altLang="en-US" dirty="0"/>
              <a:t>、</a:t>
            </a:r>
            <a:r>
              <a:rPr lang="en-US" altLang="zh-CN" dirty="0" err="1"/>
              <a:t>kubelet</a:t>
            </a:r>
            <a:r>
              <a:rPr lang="zh-CN" altLang="en-US" dirty="0"/>
              <a:t>、</a:t>
            </a:r>
            <a:r>
              <a:rPr lang="en-US" altLang="zh-CN" dirty="0" err="1"/>
              <a:t>kube</a:t>
            </a:r>
            <a:r>
              <a:rPr lang="en-US" altLang="zh-CN" dirty="0"/>
              <a:t>-proxy</a:t>
            </a:r>
            <a:r>
              <a:rPr lang="zh-CN" altLang="en-US" dirty="0"/>
              <a:t>、</a:t>
            </a:r>
            <a:r>
              <a:rPr lang="en-US" altLang="zh-CN" dirty="0" err="1"/>
              <a:t>Fluentd</a:t>
            </a:r>
            <a:r>
              <a:rPr lang="zh-CN" altLang="en-US" dirty="0"/>
              <a:t>、</a:t>
            </a:r>
            <a:r>
              <a:rPr lang="en-US" altLang="zh-CN" dirty="0" err="1"/>
              <a:t>kube-dns</a:t>
            </a:r>
            <a:r>
              <a:rPr lang="zh-CN" altLang="en-US" dirty="0"/>
              <a:t>（可选），还有就是</a:t>
            </a:r>
            <a:r>
              <a:rPr lang="en-US" altLang="zh-CN" dirty="0"/>
              <a:t>Pod</a:t>
            </a:r>
            <a:r>
              <a:rPr lang="zh-CN" altLang="en-US" dirty="0"/>
              <a:t>。</a:t>
            </a:r>
          </a:p>
          <a:p>
            <a:pPr marL="285750" indent="-285750">
              <a:buFont typeface="Wingdings" panose="05000000000000000000" pitchFamily="2" charset="2"/>
              <a:buChar char="ü"/>
            </a:pPr>
            <a:r>
              <a:rPr lang="en-US" altLang="zh-CN" dirty="0"/>
              <a:t>Pod</a:t>
            </a:r>
            <a:r>
              <a:rPr lang="zh-CN" altLang="en-US" dirty="0"/>
              <a:t>是</a:t>
            </a:r>
            <a:r>
              <a:rPr lang="en-US" altLang="zh-CN" dirty="0"/>
              <a:t>Kubernetes</a:t>
            </a:r>
            <a:r>
              <a:rPr lang="zh-CN" altLang="en-US" dirty="0"/>
              <a:t>最基本的操作单元。一个</a:t>
            </a:r>
            <a:r>
              <a:rPr lang="en-US" altLang="zh-CN" dirty="0"/>
              <a:t>Pod</a:t>
            </a:r>
            <a:r>
              <a:rPr lang="zh-CN" altLang="en-US" dirty="0"/>
              <a:t>代表着集群中运行的一个进程，它内部封装了一个或多个紧密相关的容器。除了</a:t>
            </a:r>
            <a:r>
              <a:rPr lang="en-US" altLang="zh-CN" dirty="0"/>
              <a:t>Pod</a:t>
            </a:r>
            <a:r>
              <a:rPr lang="zh-CN" altLang="en-US" dirty="0"/>
              <a:t>之外，</a:t>
            </a:r>
            <a:r>
              <a:rPr lang="en-US" altLang="zh-CN" dirty="0"/>
              <a:t>K8S</a:t>
            </a:r>
            <a:r>
              <a:rPr lang="zh-CN" altLang="en-US" dirty="0"/>
              <a:t>还有一个</a:t>
            </a:r>
            <a:r>
              <a:rPr lang="en-US" altLang="zh-CN" dirty="0"/>
              <a:t>Service</a:t>
            </a:r>
            <a:r>
              <a:rPr lang="zh-CN" altLang="en-US" dirty="0"/>
              <a:t>的概念，一个</a:t>
            </a:r>
            <a:r>
              <a:rPr lang="en-US" altLang="zh-CN" dirty="0"/>
              <a:t>Service</a:t>
            </a:r>
            <a:r>
              <a:rPr lang="zh-CN" altLang="en-US" dirty="0"/>
              <a:t>可以看作一组提供相同服务的</a:t>
            </a:r>
            <a:r>
              <a:rPr lang="en-US" altLang="zh-CN" dirty="0"/>
              <a:t>Pod</a:t>
            </a:r>
            <a:r>
              <a:rPr lang="zh-CN" altLang="en-US" dirty="0"/>
              <a:t>的对外访问接口。这段不太好理解，跳过吧。</a:t>
            </a:r>
          </a:p>
          <a:p>
            <a:pPr marL="285750" indent="-285750">
              <a:buFont typeface="Wingdings" panose="05000000000000000000" pitchFamily="2" charset="2"/>
              <a:buChar char="ü"/>
            </a:pPr>
            <a:r>
              <a:rPr lang="en-US" altLang="zh-CN" dirty="0"/>
              <a:t>Docker</a:t>
            </a:r>
            <a:r>
              <a:rPr lang="zh-CN" altLang="en-US" dirty="0"/>
              <a:t>，不用说了，创建容器的。</a:t>
            </a:r>
          </a:p>
          <a:p>
            <a:pPr marL="285750" indent="-285750">
              <a:buFont typeface="Wingdings" panose="05000000000000000000" pitchFamily="2" charset="2"/>
              <a:buChar char="ü"/>
            </a:pPr>
            <a:r>
              <a:rPr lang="en-US" altLang="zh-CN" dirty="0" err="1"/>
              <a:t>Kubelet</a:t>
            </a:r>
            <a:r>
              <a:rPr lang="zh-CN" altLang="en-US" dirty="0"/>
              <a:t>，主要负责监视指派到它所在</a:t>
            </a:r>
            <a:r>
              <a:rPr lang="en-US" altLang="zh-CN" dirty="0"/>
              <a:t>Node</a:t>
            </a:r>
            <a:r>
              <a:rPr lang="zh-CN" altLang="en-US" dirty="0"/>
              <a:t>上的</a:t>
            </a:r>
            <a:r>
              <a:rPr lang="en-US" altLang="zh-CN" dirty="0"/>
              <a:t>Pod</a:t>
            </a:r>
            <a:r>
              <a:rPr lang="zh-CN" altLang="en-US" dirty="0"/>
              <a:t>，包括创建、修改、监控、删除等。</a:t>
            </a:r>
          </a:p>
          <a:p>
            <a:pPr marL="285750" indent="-285750">
              <a:buFont typeface="Wingdings" panose="05000000000000000000" pitchFamily="2" charset="2"/>
              <a:buChar char="ü"/>
            </a:pPr>
            <a:r>
              <a:rPr lang="en-US" altLang="zh-CN" dirty="0" err="1"/>
              <a:t>Kube</a:t>
            </a:r>
            <a:r>
              <a:rPr lang="en-US" altLang="zh-CN" dirty="0"/>
              <a:t>-proxy</a:t>
            </a:r>
            <a:r>
              <a:rPr lang="zh-CN" altLang="en-US" dirty="0"/>
              <a:t>，主要负责为</a:t>
            </a:r>
            <a:r>
              <a:rPr lang="en-US" altLang="zh-CN" dirty="0"/>
              <a:t>Pod</a:t>
            </a:r>
            <a:r>
              <a:rPr lang="zh-CN" altLang="en-US" dirty="0"/>
              <a:t>对象提供代理。</a:t>
            </a:r>
          </a:p>
          <a:p>
            <a:pPr marL="285750" indent="-285750">
              <a:buFont typeface="Wingdings" panose="05000000000000000000" pitchFamily="2" charset="2"/>
              <a:buChar char="ü"/>
            </a:pPr>
            <a:r>
              <a:rPr lang="en-US" altLang="zh-CN" dirty="0" err="1"/>
              <a:t>Fluentd</a:t>
            </a:r>
            <a:r>
              <a:rPr lang="zh-CN" altLang="en-US" dirty="0"/>
              <a:t>，主要负责日志收集、存储与查询。</a:t>
            </a:r>
          </a:p>
        </p:txBody>
      </p:sp>
    </p:spTree>
    <p:extLst>
      <p:ext uri="{BB962C8B-B14F-4D97-AF65-F5344CB8AC3E}">
        <p14:creationId xmlns:p14="http://schemas.microsoft.com/office/powerpoint/2010/main" val="253592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85912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2" name="矩形 1">
            <a:extLst>
              <a:ext uri="{FF2B5EF4-FFF2-40B4-BE49-F238E27FC236}">
                <a16:creationId xmlns:a16="http://schemas.microsoft.com/office/drawing/2014/main" id="{05AA6EE9-E5C3-4BD7-9186-EC871C1DC4D7}"/>
              </a:ext>
            </a:extLst>
          </p:cNvPr>
          <p:cNvSpPr/>
          <p:nvPr/>
        </p:nvSpPr>
        <p:spPr>
          <a:xfrm>
            <a:off x="152400" y="962189"/>
            <a:ext cx="11881169" cy="1034257"/>
          </a:xfrm>
          <a:prstGeom prst="rect">
            <a:avLst/>
          </a:prstGeom>
        </p:spPr>
        <p:txBody>
          <a:bodyPr wrap="square">
            <a:spAutoFit/>
          </a:bodyPr>
          <a:lstStyle/>
          <a:p>
            <a:pPr marL="108000" indent="468000" defTabSz="801665" fontAlgn="base">
              <a:lnSpc>
                <a:spcPct val="150000"/>
              </a:lnSpc>
              <a:spcBef>
                <a:spcPts val="600"/>
              </a:spcBef>
              <a:spcAft>
                <a:spcPts val="600"/>
              </a:spcAft>
            </a:pPr>
            <a:r>
              <a:rPr lang="zh-CN" altLang="en-US"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本套人工智能平台由两台</a:t>
            </a:r>
            <a:r>
              <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GPU</a:t>
            </a:r>
            <a:r>
              <a:rPr lang="zh-CN" altLang="en-US"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节点组成，其中</a:t>
            </a:r>
            <a:r>
              <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gpu01</a:t>
            </a:r>
            <a:r>
              <a:rPr lang="zh-CN" altLang="en-US"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节点即作为整个平台的管理节点，也作为平台的计算节点，</a:t>
            </a:r>
            <a:endPar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endParaRPr>
          </a:p>
          <a:p>
            <a:pPr marL="108000" indent="468000" defTabSz="801665" fontAlgn="base">
              <a:lnSpc>
                <a:spcPct val="150000"/>
              </a:lnSpc>
              <a:spcBef>
                <a:spcPts val="600"/>
              </a:spcBef>
              <a:spcAft>
                <a:spcPts val="600"/>
              </a:spcAft>
            </a:pPr>
            <a:r>
              <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Gpu02</a:t>
            </a:r>
            <a:r>
              <a:rPr lang="zh-CN" altLang="en-US"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作为平台的计算节点</a:t>
            </a:r>
            <a:endPar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962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本套集群硬件环境介绍</a:t>
            </a:r>
          </a:p>
        </p:txBody>
      </p:sp>
      <p:graphicFrame>
        <p:nvGraphicFramePr>
          <p:cNvPr id="3" name="表格 2">
            <a:extLst>
              <a:ext uri="{FF2B5EF4-FFF2-40B4-BE49-F238E27FC236}">
                <a16:creationId xmlns:a16="http://schemas.microsoft.com/office/drawing/2014/main" id="{89ED5EE0-DFA7-4258-9DF0-EC499EFEE23E}"/>
              </a:ext>
            </a:extLst>
          </p:cNvPr>
          <p:cNvGraphicFramePr>
            <a:graphicFrameLocks noGrp="1"/>
          </p:cNvGraphicFramePr>
          <p:nvPr>
            <p:extLst>
              <p:ext uri="{D42A27DB-BD31-4B8C-83A1-F6EECF244321}">
                <p14:modId xmlns:p14="http://schemas.microsoft.com/office/powerpoint/2010/main" val="2909720410"/>
              </p:ext>
            </p:extLst>
          </p:nvPr>
        </p:nvGraphicFramePr>
        <p:xfrm>
          <a:off x="533400" y="2000788"/>
          <a:ext cx="10515600" cy="4628612"/>
        </p:xfrm>
        <a:graphic>
          <a:graphicData uri="http://schemas.openxmlformats.org/drawingml/2006/table">
            <a:tbl>
              <a:tblPr firstRow="1" firstCol="1" bandRow="1">
                <a:tableStyleId>{5C22544A-7EE6-4342-B048-85BDC9FD1C3A}</a:tableStyleId>
              </a:tblPr>
              <a:tblGrid>
                <a:gridCol w="2419520">
                  <a:extLst>
                    <a:ext uri="{9D8B030D-6E8A-4147-A177-3AD203B41FA5}">
                      <a16:colId xmlns:a16="http://schemas.microsoft.com/office/drawing/2014/main" val="3507759978"/>
                    </a:ext>
                  </a:extLst>
                </a:gridCol>
                <a:gridCol w="1542880">
                  <a:extLst>
                    <a:ext uri="{9D8B030D-6E8A-4147-A177-3AD203B41FA5}">
                      <a16:colId xmlns:a16="http://schemas.microsoft.com/office/drawing/2014/main" val="3880105749"/>
                    </a:ext>
                  </a:extLst>
                </a:gridCol>
                <a:gridCol w="4267200">
                  <a:extLst>
                    <a:ext uri="{9D8B030D-6E8A-4147-A177-3AD203B41FA5}">
                      <a16:colId xmlns:a16="http://schemas.microsoft.com/office/drawing/2014/main" val="3931583587"/>
                    </a:ext>
                  </a:extLst>
                </a:gridCol>
                <a:gridCol w="1412399">
                  <a:extLst>
                    <a:ext uri="{9D8B030D-6E8A-4147-A177-3AD203B41FA5}">
                      <a16:colId xmlns:a16="http://schemas.microsoft.com/office/drawing/2014/main" val="3852093882"/>
                    </a:ext>
                  </a:extLst>
                </a:gridCol>
                <a:gridCol w="873601">
                  <a:extLst>
                    <a:ext uri="{9D8B030D-6E8A-4147-A177-3AD203B41FA5}">
                      <a16:colId xmlns:a16="http://schemas.microsoft.com/office/drawing/2014/main" val="2016771124"/>
                    </a:ext>
                  </a:extLst>
                </a:gridCol>
              </a:tblGrid>
              <a:tr h="461554">
                <a:tc>
                  <a:txBody>
                    <a:bodyPr/>
                    <a:lstStyle/>
                    <a:p>
                      <a:pPr indent="127000" algn="ctr"/>
                      <a:r>
                        <a:rPr lang="zh-CN" sz="1100" kern="0" dirty="0">
                          <a:effectLst/>
                        </a:rPr>
                        <a:t>角色</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zh-CN" sz="1100" kern="0">
                          <a:effectLst/>
                        </a:rPr>
                        <a:t>设备</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r>
                        <a:rPr lang="zh-CN" sz="1100" kern="0">
                          <a:effectLst/>
                        </a:rPr>
                        <a:t>部件规格</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zh-CN" sz="1100" kern="0">
                          <a:effectLst/>
                        </a:rPr>
                        <a:t>部件数量</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zh-CN" sz="1100" kern="0">
                          <a:effectLst/>
                        </a:rPr>
                        <a:t>整机数量</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extLst>
                  <a:ext uri="{0D108BD9-81ED-4DB2-BD59-A6C34878D82A}">
                    <a16:rowId xmlns:a16="http://schemas.microsoft.com/office/drawing/2014/main" val="946504632"/>
                  </a:ext>
                </a:extLst>
              </a:tr>
              <a:tr h="230777">
                <a:tc rowSpan="10">
                  <a:txBody>
                    <a:bodyPr/>
                    <a:lstStyle/>
                    <a:p>
                      <a:pPr indent="127000" algn="ctr"/>
                      <a:r>
                        <a:rPr lang="zh-CN" altLang="en-US" sz="1100" kern="0" dirty="0">
                          <a:effectLst/>
                          <a:latin typeface="微软雅黑" panose="020B0503020204020204" pitchFamily="34" charset="-122"/>
                          <a:ea typeface="微软雅黑" panose="020B0503020204020204" pitchFamily="34" charset="-122"/>
                          <a:cs typeface="Times New Roman" panose="02020603050405020304" pitchFamily="18" charset="0"/>
                        </a:rPr>
                        <a:t>管理加计算</a:t>
                      </a:r>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gpu01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rowSpan="10">
                  <a:txBody>
                    <a:bodyPr/>
                    <a:lstStyle/>
                    <a:p>
                      <a:pPr indent="127000" algn="ctr"/>
                      <a:r>
                        <a:rPr lang="zh-CN" sz="1100" kern="0" dirty="0">
                          <a:effectLst/>
                        </a:rPr>
                        <a:t>浪潮机架服务器</a:t>
                      </a:r>
                      <a:r>
                        <a:rPr lang="en-US" sz="1100" kern="0" dirty="0">
                          <a:effectLst/>
                        </a:rPr>
                        <a:t>NF5280M5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r>
                        <a:rPr lang="en-US" sz="1100" kern="0">
                          <a:effectLst/>
                        </a:rPr>
                        <a:t>2U</a:t>
                      </a:r>
                      <a:r>
                        <a:rPr lang="zh-CN" sz="1100" kern="0">
                          <a:effectLst/>
                        </a:rPr>
                        <a:t>机架式服务器； </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a:effectLst/>
                        </a:rPr>
                        <a:t>1</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rowSpan="10">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extLst>
                  <a:ext uri="{0D108BD9-81ED-4DB2-BD59-A6C34878D82A}">
                    <a16:rowId xmlns:a16="http://schemas.microsoft.com/office/drawing/2014/main" val="1546439713"/>
                  </a:ext>
                </a:extLst>
              </a:tr>
              <a:tr h="298269">
                <a:tc vMerge="1">
                  <a:txBody>
                    <a:bodyPr/>
                    <a:lstStyle/>
                    <a:p>
                      <a:endParaRPr lang="zh-CN" altLang="en-US"/>
                    </a:p>
                  </a:txBody>
                  <a:tcPr/>
                </a:tc>
                <a:tc vMerge="1">
                  <a:txBody>
                    <a:bodyPr/>
                    <a:lstStyle/>
                    <a:p>
                      <a:endParaRPr lang="zh-CN" altLang="en-US"/>
                    </a:p>
                  </a:txBody>
                  <a:tcPr/>
                </a:tc>
                <a:tc>
                  <a:txBody>
                    <a:bodyPr/>
                    <a:lstStyle/>
                    <a:p>
                      <a:pPr indent="127000"/>
                      <a:r>
                        <a:rPr lang="en-US" sz="1100" kern="0" dirty="0">
                          <a:effectLst/>
                        </a:rPr>
                        <a:t>CPU_I_6226</a:t>
                      </a:r>
                      <a:r>
                        <a:rPr lang="en-US" altLang="zh-CN" sz="1100" kern="0" dirty="0">
                          <a:effectLst/>
                        </a:rPr>
                        <a:t>R</a:t>
                      </a:r>
                      <a:r>
                        <a:rPr lang="en-US" sz="1100" kern="0" dirty="0">
                          <a:effectLst/>
                        </a:rPr>
                        <a:t>-Xeon2.9_16</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2</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885613797"/>
                  </a:ext>
                </a:extLst>
              </a:tr>
              <a:tr h="198128">
                <a:tc vMerge="1">
                  <a:txBody>
                    <a:bodyPr/>
                    <a:lstStyle/>
                    <a:p>
                      <a:endParaRPr lang="zh-CN" altLang="en-US"/>
                    </a:p>
                  </a:txBody>
                  <a:tcPr/>
                </a:tc>
                <a:tc vMerge="1">
                  <a:txBody>
                    <a:bodyPr/>
                    <a:lstStyle/>
                    <a:p>
                      <a:endParaRPr lang="zh-CN" altLang="en-US"/>
                    </a:p>
                  </a:txBody>
                  <a:tcPr/>
                </a:tc>
                <a:tc>
                  <a:txBody>
                    <a:bodyPr/>
                    <a:lstStyle/>
                    <a:p>
                      <a:pPr indent="127000"/>
                      <a:r>
                        <a:rPr lang="en-US" sz="1100" kern="0" dirty="0">
                          <a:effectLst/>
                        </a:rPr>
                        <a:t>32G </a:t>
                      </a:r>
                      <a:r>
                        <a:rPr lang="en-US" sz="1100" kern="0" dirty="0" err="1">
                          <a:effectLst/>
                        </a:rPr>
                        <a:t>ECC</a:t>
                      </a:r>
                      <a:r>
                        <a:rPr lang="en-US" sz="1100" kern="0" dirty="0">
                          <a:effectLst/>
                        </a:rPr>
                        <a:t> Registered DDR4 </a:t>
                      </a:r>
                      <a:r>
                        <a:rPr lang="zh-CN" sz="1100" kern="0" dirty="0">
                          <a:effectLst/>
                        </a:rPr>
                        <a:t>内存</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16</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740906532"/>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SSD_1.92T</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460065950"/>
                  </a:ext>
                </a:extLst>
              </a:tr>
              <a:tr h="60961">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PM8060 RAID </a:t>
                      </a:r>
                      <a:r>
                        <a:rPr lang="zh-CN" altLang="en-US" sz="1100" kern="0" dirty="0">
                          <a:effectLst/>
                          <a:latin typeface="微软雅黑" panose="020B0503020204020204" pitchFamily="34" charset="-122"/>
                          <a:ea typeface="微软雅黑" panose="020B0503020204020204" pitchFamily="34" charset="-122"/>
                          <a:cs typeface="Times New Roman" panose="02020603050405020304" pitchFamily="18" charset="0"/>
                        </a:rPr>
                        <a:t>卡</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2656806179"/>
                  </a:ext>
                </a:extLst>
              </a:tr>
              <a:tr h="56607">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rPr>
                        <a:t>4</a:t>
                      </a:r>
                      <a:r>
                        <a:rPr lang="zh-CN" sz="1100" kern="0" dirty="0">
                          <a:effectLst/>
                        </a:rPr>
                        <a:t>口千兆（</a:t>
                      </a:r>
                      <a:r>
                        <a:rPr lang="en-US" sz="1100" kern="0" dirty="0">
                          <a:effectLst/>
                        </a:rPr>
                        <a:t>RJ45)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3349700235"/>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zh-CN" sz="1100" kern="0" dirty="0">
                          <a:effectLst/>
                        </a:rPr>
                        <a:t>双端口</a:t>
                      </a:r>
                      <a:r>
                        <a:rPr lang="en-US" sz="1100" kern="0" dirty="0" err="1">
                          <a:effectLst/>
                        </a:rPr>
                        <a:t>SFP</a:t>
                      </a:r>
                      <a:r>
                        <a:rPr lang="en-US" sz="1100" kern="0" dirty="0">
                          <a:effectLst/>
                        </a:rPr>
                        <a:t>+ 10Gbps </a:t>
                      </a:r>
                      <a:r>
                        <a:rPr lang="zh-CN" sz="1100" kern="0" dirty="0">
                          <a:effectLst/>
                        </a:rPr>
                        <a:t>万兆网卡</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157022838"/>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sz="1100" kern="0" dirty="0">
                          <a:effectLst/>
                        </a:rPr>
                        <a:t>1600W 1+1</a:t>
                      </a:r>
                      <a:r>
                        <a:rPr lang="zh-CN" sz="1100" kern="0" dirty="0">
                          <a:effectLst/>
                        </a:rPr>
                        <a:t>冗余服务器电源</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3301167730"/>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GPU _Nvidia_TeslaV100s_32G</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2141549616"/>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zh-CN" sz="1100" kern="0" dirty="0">
                          <a:effectLst/>
                        </a:rPr>
                        <a:t>导轨</a:t>
                      </a:r>
                      <a:r>
                        <a:rPr lang="en-US" sz="1100" kern="0" dirty="0">
                          <a:effectLst/>
                        </a:rPr>
                        <a:t>_KS_R_U762-728_750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695317547"/>
                  </a:ext>
                </a:extLst>
              </a:tr>
              <a:tr h="230777">
                <a:tc rowSpan="9">
                  <a:txBody>
                    <a:bodyPr/>
                    <a:lstStyle/>
                    <a:p>
                      <a:pPr indent="127000" algn="ctr"/>
                      <a:r>
                        <a:rPr lang="zh-CN" altLang="en-US" sz="1100" kern="0" dirty="0">
                          <a:effectLst/>
                          <a:latin typeface="微软雅黑" panose="020B0503020204020204" pitchFamily="34" charset="-122"/>
                          <a:ea typeface="微软雅黑" panose="020B0503020204020204" pitchFamily="34" charset="-122"/>
                          <a:cs typeface="Times New Roman" panose="02020603050405020304" pitchFamily="18" charset="0"/>
                        </a:rPr>
                        <a:t>计算节点</a:t>
                      </a:r>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gpu02</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rowSpan="9">
                  <a:txBody>
                    <a:bodyPr/>
                    <a:lstStyle/>
                    <a:p>
                      <a:pPr indent="127000" algn="ctr"/>
                      <a:r>
                        <a:rPr lang="zh-CN" sz="1100" kern="0" dirty="0">
                          <a:effectLst/>
                        </a:rPr>
                        <a:t>浪潮机架服务器</a:t>
                      </a:r>
                      <a:r>
                        <a:rPr lang="en-US" sz="1100" kern="0" dirty="0">
                          <a:effectLst/>
                        </a:rPr>
                        <a:t>NF5288M5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r>
                        <a:rPr lang="en-US" sz="1100" kern="0">
                          <a:effectLst/>
                        </a:rPr>
                        <a:t>2U</a:t>
                      </a:r>
                      <a:r>
                        <a:rPr lang="zh-CN" sz="1100" kern="0">
                          <a:effectLst/>
                        </a:rPr>
                        <a:t>机架式服务器； </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a:effectLst/>
                        </a:rPr>
                        <a:t>1</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rowSpan="9">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extLst>
                  <a:ext uri="{0D108BD9-81ED-4DB2-BD59-A6C34878D82A}">
                    <a16:rowId xmlns:a16="http://schemas.microsoft.com/office/drawing/2014/main" val="3633146920"/>
                  </a:ext>
                </a:extLst>
              </a:tr>
              <a:tr h="32658">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rPr>
                        <a:t>CPU_I_6226R-Xeon2.9_16</a:t>
                      </a:r>
                      <a:endParaRPr lang="zh-CN"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960394515"/>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sz="1100" kern="0" dirty="0">
                          <a:effectLst/>
                        </a:rPr>
                        <a:t>32G </a:t>
                      </a:r>
                      <a:r>
                        <a:rPr lang="en-US" sz="1100" kern="0" dirty="0" err="1">
                          <a:effectLst/>
                        </a:rPr>
                        <a:t>ECC</a:t>
                      </a:r>
                      <a:r>
                        <a:rPr lang="en-US" sz="1100" kern="0" dirty="0">
                          <a:effectLst/>
                        </a:rPr>
                        <a:t> Registered DDR4 2666</a:t>
                      </a:r>
                      <a:r>
                        <a:rPr lang="zh-CN" sz="1100" kern="0" dirty="0">
                          <a:effectLst/>
                        </a:rPr>
                        <a:t>内存</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4289272024"/>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latin typeface="微软雅黑" panose="020B0503020204020204" pitchFamily="34" charset="-122"/>
                          <a:ea typeface="微软雅黑" panose="020B0503020204020204" pitchFamily="34" charset="-122"/>
                          <a:cs typeface="Times New Roman" panose="02020603050405020304" pitchFamily="18" charset="0"/>
                        </a:rPr>
                        <a:t>SSD_1.92T</a:t>
                      </a:r>
                      <a:endParaRPr lang="zh-CN"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8</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904645199"/>
                  </a:ext>
                </a:extLst>
              </a:tr>
              <a:tr h="0">
                <a:tc vMerge="1">
                  <a:txBody>
                    <a:bodyPr/>
                    <a:lstStyle/>
                    <a:p>
                      <a:endParaRPr lang="zh-CN" altLang="en-US"/>
                    </a:p>
                  </a:txBody>
                  <a:tcPr/>
                </a:tc>
                <a:tc vMerge="1">
                  <a:txBody>
                    <a:bodyPr/>
                    <a:lstStyle/>
                    <a:p>
                      <a:endParaRPr lang="zh-CN" altLang="en-US"/>
                    </a:p>
                  </a:txBody>
                  <a:tcPr/>
                </a:tc>
                <a:tc>
                  <a:txBody>
                    <a:bodyPr/>
                    <a:lstStyle/>
                    <a:p>
                      <a:pPr indent="127000"/>
                      <a:r>
                        <a:rPr lang="en-US" altLang="zh-CN" sz="1100" kern="0" dirty="0">
                          <a:effectLst/>
                        </a:rPr>
                        <a:t>4</a:t>
                      </a:r>
                      <a:r>
                        <a:rPr lang="zh-CN" altLang="zh-CN" sz="1100" kern="0" dirty="0">
                          <a:effectLst/>
                        </a:rPr>
                        <a:t>口千兆（</a:t>
                      </a:r>
                      <a:r>
                        <a:rPr lang="en-US" altLang="zh-CN" sz="1100" kern="0" dirty="0">
                          <a:effectLst/>
                        </a:rPr>
                        <a:t>RJ45)</a:t>
                      </a:r>
                      <a:endParaRPr lang="zh-CN"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075078131"/>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zh-CN" sz="1100" kern="0" dirty="0">
                          <a:effectLst/>
                        </a:rPr>
                        <a:t>双端口</a:t>
                      </a:r>
                      <a:r>
                        <a:rPr lang="en-US" sz="1100" kern="0" dirty="0" err="1">
                          <a:effectLst/>
                        </a:rPr>
                        <a:t>SFP</a:t>
                      </a:r>
                      <a:r>
                        <a:rPr lang="en-US" sz="1100" kern="0" dirty="0">
                          <a:effectLst/>
                        </a:rPr>
                        <a:t>+ 10Gbps </a:t>
                      </a:r>
                      <a:r>
                        <a:rPr lang="zh-CN" sz="1100" kern="0" dirty="0">
                          <a:effectLst/>
                        </a:rPr>
                        <a:t>万兆网卡</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13162524"/>
                  </a:ext>
                </a:extLst>
              </a:tr>
              <a:tr h="230777">
                <a:tc vMerge="1">
                  <a:txBody>
                    <a:bodyPr/>
                    <a:lstStyle/>
                    <a:p>
                      <a:endParaRPr lang="zh-CN" altLang="en-US"/>
                    </a:p>
                  </a:txBody>
                  <a:tcPr/>
                </a:tc>
                <a:tc vMerge="1">
                  <a:txBody>
                    <a:bodyPr/>
                    <a:lstStyle/>
                    <a:p>
                      <a:endParaRPr lang="zh-CN" altLang="en-US"/>
                    </a:p>
                  </a:txBody>
                  <a:tcPr/>
                </a:tc>
                <a:tc>
                  <a:txBody>
                    <a:bodyPr/>
                    <a:lstStyle/>
                    <a:p>
                      <a:pPr marL="0" marR="0" lvl="0" indent="127000" algn="l" defTabSz="914400" rtl="0" eaLnBrk="1" fontAlgn="auto" latinLnBrk="0" hangingPunct="1">
                        <a:lnSpc>
                          <a:spcPct val="100000"/>
                        </a:lnSpc>
                        <a:spcBef>
                          <a:spcPts val="0"/>
                        </a:spcBef>
                        <a:spcAft>
                          <a:spcPts val="0"/>
                        </a:spcAft>
                        <a:buClrTx/>
                        <a:buSzTx/>
                        <a:buFontTx/>
                        <a:buNone/>
                        <a:tabLst/>
                        <a:defRPr/>
                      </a:pP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GPU _Nvidia_TeslaV100s_32G</a:t>
                      </a:r>
                      <a:endParaRPr lang="zh-CN"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alt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2358315912"/>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en-US" sz="1100" kern="0" dirty="0">
                          <a:effectLst/>
                        </a:rPr>
                        <a:t>3000W 1+1</a:t>
                      </a:r>
                      <a:r>
                        <a:rPr lang="zh-CN" sz="1100" kern="0" dirty="0">
                          <a:effectLst/>
                        </a:rPr>
                        <a:t>冗余服务器电源</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3264186669"/>
                  </a:ext>
                </a:extLst>
              </a:tr>
              <a:tr h="230777">
                <a:tc vMerge="1">
                  <a:txBody>
                    <a:bodyPr/>
                    <a:lstStyle/>
                    <a:p>
                      <a:endParaRPr lang="zh-CN" altLang="en-US"/>
                    </a:p>
                  </a:txBody>
                  <a:tcPr/>
                </a:tc>
                <a:tc vMerge="1">
                  <a:txBody>
                    <a:bodyPr/>
                    <a:lstStyle/>
                    <a:p>
                      <a:endParaRPr lang="zh-CN" altLang="en-US"/>
                    </a:p>
                  </a:txBody>
                  <a:tcPr/>
                </a:tc>
                <a:tc>
                  <a:txBody>
                    <a:bodyPr/>
                    <a:lstStyle/>
                    <a:p>
                      <a:pPr indent="127000"/>
                      <a:r>
                        <a:rPr lang="zh-CN" sz="1100" kern="0" dirty="0">
                          <a:effectLst/>
                        </a:rPr>
                        <a:t>导轨</a:t>
                      </a:r>
                      <a:r>
                        <a:rPr lang="en-US" sz="1100" kern="0" dirty="0">
                          <a:effectLst/>
                        </a:rPr>
                        <a:t>_</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a:txBody>
                    <a:bodyPr/>
                    <a:lstStyle/>
                    <a:p>
                      <a:pPr indent="127000" algn="ctr"/>
                      <a:r>
                        <a:rPr lang="en-US" sz="1100" kern="0" dirty="0">
                          <a:effectLst/>
                        </a:rPr>
                        <a:t>1</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0174" marR="30174" marT="0" marB="0" anchor="ctr"/>
                </a:tc>
                <a:tc vMerge="1">
                  <a:txBody>
                    <a:bodyPr/>
                    <a:lstStyle/>
                    <a:p>
                      <a:endParaRPr lang="zh-CN" altLang="en-US"/>
                    </a:p>
                  </a:txBody>
                  <a:tcPr/>
                </a:tc>
                <a:extLst>
                  <a:ext uri="{0D108BD9-81ED-4DB2-BD59-A6C34878D82A}">
                    <a16:rowId xmlns:a16="http://schemas.microsoft.com/office/drawing/2014/main" val="1703026830"/>
                  </a:ext>
                </a:extLst>
              </a:tr>
            </a:tbl>
          </a:graphicData>
        </a:graphic>
      </p:graphicFrame>
    </p:spTree>
    <p:extLst>
      <p:ext uri="{BB962C8B-B14F-4D97-AF65-F5344CB8AC3E}">
        <p14:creationId xmlns:p14="http://schemas.microsoft.com/office/powerpoint/2010/main" val="379970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497C8C-8066-4992-AD02-F2B62444490F}"/>
              </a:ext>
            </a:extLst>
          </p:cNvPr>
          <p:cNvPicPr>
            <a:picLocks noChangeAspect="1"/>
          </p:cNvPicPr>
          <p:nvPr/>
        </p:nvPicPr>
        <p:blipFill>
          <a:blip r:embed="rId2"/>
          <a:stretch>
            <a:fillRect/>
          </a:stretch>
        </p:blipFill>
        <p:spPr>
          <a:xfrm>
            <a:off x="2286000" y="1292225"/>
            <a:ext cx="2000250" cy="4273550"/>
          </a:xfrm>
          <a:prstGeom prst="rect">
            <a:avLst/>
          </a:prstGeom>
        </p:spPr>
      </p:pic>
      <p:sp>
        <p:nvSpPr>
          <p:cNvPr id="4" name="Rectangle 4">
            <a:extLst>
              <a:ext uri="{FF2B5EF4-FFF2-40B4-BE49-F238E27FC236}">
                <a16:creationId xmlns:a16="http://schemas.microsoft.com/office/drawing/2014/main" id="{311D0EDF-8668-4F6D-8A86-24D90281B9EE}"/>
              </a:ext>
            </a:extLst>
          </p:cNvPr>
          <p:cNvSpPr txBox="1">
            <a:spLocks noChangeArrowheads="1"/>
          </p:cNvSpPr>
          <p:nvPr/>
        </p:nvSpPr>
        <p:spPr bwMode="auto">
          <a:xfrm>
            <a:off x="609600" y="228600"/>
            <a:ext cx="3962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本套集群机柜上架图</a:t>
            </a:r>
          </a:p>
        </p:txBody>
      </p:sp>
    </p:spTree>
    <p:extLst>
      <p:ext uri="{BB962C8B-B14F-4D97-AF65-F5344CB8AC3E}">
        <p14:creationId xmlns:p14="http://schemas.microsoft.com/office/powerpoint/2010/main" val="190425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C393548-34F1-40BC-8E29-37ECE11B9E0F}"/>
              </a:ext>
            </a:extLst>
          </p:cNvPr>
          <p:cNvSpPr>
            <a:spLocks noChangeArrowheads="1"/>
          </p:cNvSpPr>
          <p:nvPr/>
        </p:nvSpPr>
        <p:spPr bwMode="auto">
          <a:xfrm>
            <a:off x="990600" y="1371599"/>
            <a:ext cx="173649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8494A76C-A56D-431C-B804-9D050FC7BFBE}"/>
              </a:ext>
            </a:extLst>
          </p:cNvPr>
          <p:cNvSpPr txBox="1">
            <a:spLocks noChangeArrowheads="1"/>
          </p:cNvSpPr>
          <p:nvPr/>
        </p:nvSpPr>
        <p:spPr bwMode="auto">
          <a:xfrm>
            <a:off x="609600" y="228600"/>
            <a:ext cx="3962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本套集群网络拓扑图</a:t>
            </a:r>
          </a:p>
        </p:txBody>
      </p:sp>
      <p:sp>
        <p:nvSpPr>
          <p:cNvPr id="7" name="矩形 6">
            <a:extLst>
              <a:ext uri="{FF2B5EF4-FFF2-40B4-BE49-F238E27FC236}">
                <a16:creationId xmlns:a16="http://schemas.microsoft.com/office/drawing/2014/main" id="{2727C8F2-59EE-411A-88A0-A88B27BFB412}"/>
              </a:ext>
            </a:extLst>
          </p:cNvPr>
          <p:cNvSpPr/>
          <p:nvPr/>
        </p:nvSpPr>
        <p:spPr>
          <a:xfrm>
            <a:off x="158431" y="1828800"/>
            <a:ext cx="3124199" cy="1291379"/>
          </a:xfrm>
          <a:prstGeom prst="rect">
            <a:avLst/>
          </a:prstGeom>
        </p:spPr>
        <p:txBody>
          <a:bodyPr wrap="square">
            <a:spAutoFit/>
          </a:bodyPr>
          <a:lstStyle/>
          <a:p>
            <a:pPr marL="108000" indent="468000" defTabSz="801665" fontAlgn="base">
              <a:lnSpc>
                <a:spcPct val="150000"/>
              </a:lnSpc>
              <a:spcBef>
                <a:spcPts val="600"/>
              </a:spcBef>
              <a:spcAft>
                <a:spcPts val="600"/>
              </a:spcAft>
            </a:pPr>
            <a:r>
              <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2</a:t>
            </a:r>
            <a:r>
              <a:rPr lang="zh-CN" altLang="en-US"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rPr>
              <a:t>台节点通过千兆交换机互联，扁平化网络，和学校里的局域网能通信。</a:t>
            </a:r>
            <a:endParaRPr lang="en-US" altLang="zh-CN" b="1" dirty="0">
              <a:effectLst>
                <a:innerShdw blurRad="63500" dist="50800" dir="18900000">
                  <a:prstClr val="black">
                    <a:alpha val="50000"/>
                  </a:prstClr>
                </a:innerShdw>
              </a:effectLst>
              <a:latin typeface="SF Orson Casual Heavy" panose="00000400000000000000" pitchFamily="2" charset="0"/>
              <a:ea typeface="幼圆" panose="02010509060101010101" pitchFamily="49" charset="-122"/>
              <a:cs typeface="+mn-ea"/>
              <a:sym typeface="SF Orson Casual Heavy" panose="00000400000000000000" pitchFamily="2" charset="0"/>
            </a:endParaRPr>
          </a:p>
        </p:txBody>
      </p:sp>
      <p:pic>
        <p:nvPicPr>
          <p:cNvPr id="6" name="图片 5">
            <a:extLst>
              <a:ext uri="{FF2B5EF4-FFF2-40B4-BE49-F238E27FC236}">
                <a16:creationId xmlns:a16="http://schemas.microsoft.com/office/drawing/2014/main" id="{5D564057-6DD1-4D92-913E-F67EAAAA2C03}"/>
              </a:ext>
            </a:extLst>
          </p:cNvPr>
          <p:cNvPicPr>
            <a:picLocks noChangeAspect="1"/>
          </p:cNvPicPr>
          <p:nvPr/>
        </p:nvPicPr>
        <p:blipFill>
          <a:blip r:embed="rId2"/>
          <a:stretch>
            <a:fillRect/>
          </a:stretch>
        </p:blipFill>
        <p:spPr>
          <a:xfrm>
            <a:off x="3962400" y="1333500"/>
            <a:ext cx="7723798" cy="4191000"/>
          </a:xfrm>
          <a:prstGeom prst="rect">
            <a:avLst/>
          </a:prstGeom>
        </p:spPr>
      </p:pic>
    </p:spTree>
    <p:extLst>
      <p:ext uri="{BB962C8B-B14F-4D97-AF65-F5344CB8AC3E}">
        <p14:creationId xmlns:p14="http://schemas.microsoft.com/office/powerpoint/2010/main" val="413299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657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本套集群系统环境介绍</a:t>
            </a:r>
          </a:p>
        </p:txBody>
      </p:sp>
      <p:graphicFrame>
        <p:nvGraphicFramePr>
          <p:cNvPr id="3" name="表格 2">
            <a:extLst>
              <a:ext uri="{FF2B5EF4-FFF2-40B4-BE49-F238E27FC236}">
                <a16:creationId xmlns:a16="http://schemas.microsoft.com/office/drawing/2014/main" id="{A0D0A52D-86D5-43FF-BAC4-EF32A9EB987C}"/>
              </a:ext>
            </a:extLst>
          </p:cNvPr>
          <p:cNvGraphicFramePr>
            <a:graphicFrameLocks noGrp="1"/>
          </p:cNvGraphicFramePr>
          <p:nvPr>
            <p:extLst>
              <p:ext uri="{D42A27DB-BD31-4B8C-83A1-F6EECF244321}">
                <p14:modId xmlns:p14="http://schemas.microsoft.com/office/powerpoint/2010/main" val="3586593946"/>
              </p:ext>
            </p:extLst>
          </p:nvPr>
        </p:nvGraphicFramePr>
        <p:xfrm>
          <a:off x="457200" y="838200"/>
          <a:ext cx="10210800" cy="4940073"/>
        </p:xfrm>
        <a:graphic>
          <a:graphicData uri="http://schemas.openxmlformats.org/drawingml/2006/table">
            <a:tbl>
              <a:tblPr firstRow="1" firstCol="1" bandRow="1">
                <a:tableStyleId>{5C22544A-7EE6-4342-B048-85BDC9FD1C3A}</a:tableStyleId>
              </a:tblPr>
              <a:tblGrid>
                <a:gridCol w="3056132">
                  <a:extLst>
                    <a:ext uri="{9D8B030D-6E8A-4147-A177-3AD203B41FA5}">
                      <a16:colId xmlns:a16="http://schemas.microsoft.com/office/drawing/2014/main" val="2661879877"/>
                    </a:ext>
                  </a:extLst>
                </a:gridCol>
                <a:gridCol w="7154668">
                  <a:extLst>
                    <a:ext uri="{9D8B030D-6E8A-4147-A177-3AD203B41FA5}">
                      <a16:colId xmlns:a16="http://schemas.microsoft.com/office/drawing/2014/main" val="2440722180"/>
                    </a:ext>
                  </a:extLst>
                </a:gridCol>
              </a:tblGrid>
              <a:tr h="57137">
                <a:tc>
                  <a:txBody>
                    <a:bodyPr/>
                    <a:lstStyle/>
                    <a:p>
                      <a:pPr indent="228600">
                        <a:lnSpc>
                          <a:spcPct val="150000"/>
                        </a:lnSpc>
                      </a:pPr>
                      <a:r>
                        <a:rPr lang="zh-CN" sz="1100" kern="100">
                          <a:effectLst/>
                        </a:rPr>
                        <a:t>角色配置</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228600">
                        <a:lnSpc>
                          <a:spcPct val="150000"/>
                        </a:lnSpc>
                      </a:pPr>
                      <a:r>
                        <a:rPr lang="zh-CN" sz="1100" kern="100">
                          <a:effectLst/>
                        </a:rPr>
                        <a:t>说明</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448486549"/>
                  </a:ext>
                </a:extLst>
              </a:tr>
              <a:tr h="134455">
                <a:tc>
                  <a:txBody>
                    <a:bodyPr/>
                    <a:lstStyle/>
                    <a:p>
                      <a:pPr indent="228600">
                        <a:lnSpc>
                          <a:spcPct val="150000"/>
                        </a:lnSpc>
                      </a:pPr>
                      <a:r>
                        <a:rPr lang="en-US" sz="1100" kern="100">
                          <a:effectLst/>
                        </a:rPr>
                        <a:t>BIOS</a:t>
                      </a:r>
                      <a:r>
                        <a:rPr lang="zh-CN" sz="1100" kern="100">
                          <a:effectLst/>
                        </a:rPr>
                        <a:t>设置</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90500">
                        <a:lnSpc>
                          <a:spcPct val="150000"/>
                        </a:lnSpc>
                      </a:pPr>
                      <a:r>
                        <a:rPr lang="en-US" sz="1100" kern="100">
                          <a:effectLst/>
                        </a:rPr>
                        <a:t>CPU</a:t>
                      </a:r>
                      <a:r>
                        <a:rPr lang="zh-CN" sz="1100" kern="100">
                          <a:effectLst/>
                        </a:rPr>
                        <a:t>都开启超线程</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3933917692"/>
                  </a:ext>
                </a:extLst>
              </a:tr>
              <a:tr h="913976">
                <a:tc>
                  <a:txBody>
                    <a:bodyPr/>
                    <a:lstStyle/>
                    <a:p>
                      <a:pPr indent="127000">
                        <a:lnSpc>
                          <a:spcPct val="150000"/>
                        </a:lnSpc>
                      </a:pPr>
                      <a:r>
                        <a:rPr lang="en-US" altLang="zh-CN" sz="1100" kern="100" dirty="0">
                          <a:effectLst/>
                        </a:rPr>
                        <a:t>GPU01</a:t>
                      </a:r>
                      <a:r>
                        <a:rPr lang="zh-CN" sz="1100" kern="100" dirty="0">
                          <a:effectLst/>
                        </a:rPr>
                        <a:t>分区配置</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27000">
                        <a:lnSpc>
                          <a:spcPct val="150000"/>
                        </a:lnSpc>
                      </a:pPr>
                      <a:r>
                        <a:rPr lang="en-US" altLang="zh-CN" sz="1100" kern="100" dirty="0">
                          <a:effectLst/>
                        </a:rPr>
                        <a:t>2</a:t>
                      </a:r>
                      <a:r>
                        <a:rPr lang="zh-CN" sz="1100" kern="100" dirty="0">
                          <a:effectLst/>
                        </a:rPr>
                        <a:t>块</a:t>
                      </a:r>
                      <a:r>
                        <a:rPr lang="en-US" altLang="zh-CN" sz="1100" kern="100" dirty="0">
                          <a:effectLst/>
                        </a:rPr>
                        <a:t>1.9T</a:t>
                      </a:r>
                      <a:r>
                        <a:rPr lang="zh-CN" sz="1100" kern="100" dirty="0">
                          <a:effectLst/>
                        </a:rPr>
                        <a:t>硬盘做</a:t>
                      </a:r>
                      <a:r>
                        <a:rPr lang="en-US" sz="1100" kern="100" dirty="0">
                          <a:effectLst/>
                        </a:rPr>
                        <a:t>raid1</a:t>
                      </a:r>
                      <a:r>
                        <a:rPr lang="zh-CN" sz="1100" kern="100" dirty="0">
                          <a:effectLst/>
                        </a:rPr>
                        <a:t>，用于系统安装</a:t>
                      </a:r>
                    </a:p>
                    <a:p>
                      <a:pPr indent="127000">
                        <a:lnSpc>
                          <a:spcPct val="150000"/>
                        </a:lnSpc>
                      </a:pPr>
                      <a:r>
                        <a:rPr lang="en-US" altLang="zh-CN" sz="1100" kern="100" dirty="0">
                          <a:effectLst/>
                        </a:rPr>
                        <a:t>6</a:t>
                      </a:r>
                      <a:r>
                        <a:rPr lang="zh-CN" sz="1100" kern="100" dirty="0">
                          <a:effectLst/>
                        </a:rPr>
                        <a:t>块</a:t>
                      </a:r>
                      <a:r>
                        <a:rPr lang="en-US" altLang="zh-CN" sz="1100" kern="100" dirty="0">
                          <a:effectLst/>
                        </a:rPr>
                        <a:t>1.9T</a:t>
                      </a:r>
                      <a:r>
                        <a:rPr lang="zh-CN" sz="1100" kern="100" dirty="0">
                          <a:effectLst/>
                        </a:rPr>
                        <a:t>盘做</a:t>
                      </a:r>
                      <a:r>
                        <a:rPr lang="en-US" sz="1100" kern="100" dirty="0">
                          <a:effectLst/>
                        </a:rPr>
                        <a:t>raid5</a:t>
                      </a:r>
                      <a:r>
                        <a:rPr lang="zh-CN" sz="1100" kern="100" dirty="0">
                          <a:effectLst/>
                        </a:rPr>
                        <a:t>，用于</a:t>
                      </a:r>
                      <a:r>
                        <a:rPr lang="zh-CN" altLang="en-US" sz="1100" kern="100" dirty="0">
                          <a:effectLst/>
                        </a:rPr>
                        <a:t>存储用户数据</a:t>
                      </a:r>
                      <a:endParaRPr lang="en-US" altLang="zh-CN" sz="1100" kern="100" dirty="0">
                        <a:effectLst/>
                      </a:endParaRPr>
                    </a:p>
                    <a:p>
                      <a:pPr indent="127000">
                        <a:lnSpc>
                          <a:spcPct val="150000"/>
                        </a:lnSpc>
                      </a:pPr>
                      <a:r>
                        <a:rPr lang="en-US" altLang="zh-CN" sz="1100" kern="100" dirty="0" err="1">
                          <a:effectLst/>
                        </a:rPr>
                        <a:t>sda</a:t>
                      </a:r>
                      <a:endParaRPr lang="zh-CN" sz="1100" kern="100" dirty="0">
                        <a:effectLst/>
                      </a:endParaRPr>
                    </a:p>
                    <a:p>
                      <a:pPr indent="127000">
                        <a:lnSpc>
                          <a:spcPct val="150000"/>
                        </a:lnSpc>
                      </a:pPr>
                      <a:r>
                        <a:rPr lang="zh-CN" sz="1100" kern="100" dirty="0">
                          <a:effectLst/>
                        </a:rPr>
                        <a:t>系统盘</a:t>
                      </a:r>
                    </a:p>
                    <a:p>
                      <a:pPr indent="127000">
                        <a:lnSpc>
                          <a:spcPct val="150000"/>
                        </a:lnSpc>
                      </a:pPr>
                      <a:r>
                        <a:rPr lang="en-US" sz="1100" kern="100" dirty="0">
                          <a:effectLst/>
                        </a:rPr>
                        <a:t> /boot     1000M         ext4</a:t>
                      </a:r>
                      <a:endParaRPr lang="zh-CN" sz="1100" kern="100" dirty="0">
                        <a:effectLst/>
                      </a:endParaRPr>
                    </a:p>
                    <a:p>
                      <a:pPr indent="127000">
                        <a:lnSpc>
                          <a:spcPct val="150000"/>
                        </a:lnSpc>
                      </a:pPr>
                      <a:r>
                        <a:rPr lang="en-US" sz="1100" kern="100" dirty="0">
                          <a:effectLst/>
                        </a:rPr>
                        <a:t>/swap    32G  </a:t>
                      </a:r>
                      <a:br>
                        <a:rPr lang="en-US" sz="1100" kern="100" dirty="0">
                          <a:effectLst/>
                        </a:rPr>
                      </a:br>
                      <a:r>
                        <a:rPr lang="en-US" sz="1100" kern="100" dirty="0">
                          <a:effectLst/>
                        </a:rPr>
                        <a:t>/              </a:t>
                      </a:r>
                      <a:r>
                        <a:rPr lang="zh-CN" sz="1100" kern="100" dirty="0">
                          <a:effectLst/>
                        </a:rPr>
                        <a:t>剩余空间</a:t>
                      </a:r>
                      <a:r>
                        <a:rPr lang="en-US" sz="1100" kern="100" dirty="0">
                          <a:effectLst/>
                        </a:rPr>
                        <a:t>     ext4</a:t>
                      </a:r>
                    </a:p>
                    <a:p>
                      <a:pPr indent="127000">
                        <a:lnSpc>
                          <a:spcPct val="150000"/>
                        </a:lnSpc>
                      </a:pPr>
                      <a:r>
                        <a:rPr lang="en-US" altLang="zh-CN" sz="1100" kern="100" dirty="0" err="1">
                          <a:effectLst/>
                        </a:rPr>
                        <a:t>Sdb</a:t>
                      </a:r>
                      <a:endParaRPr lang="en-US" altLang="zh-CN" sz="1100" kern="100" dirty="0">
                        <a:effectLst/>
                      </a:endParaRPr>
                    </a:p>
                    <a:p>
                      <a:pPr indent="127000">
                        <a:lnSpc>
                          <a:spcPct val="150000"/>
                        </a:lnSpc>
                      </a:pPr>
                      <a:r>
                        <a:rPr lang="en-US" sz="1100" kern="100" dirty="0">
                          <a:effectLst/>
                        </a:rPr>
                        <a:t>/</a:t>
                      </a:r>
                      <a:r>
                        <a:rPr lang="en-US" sz="1100" kern="100" dirty="0" err="1">
                          <a:effectLst/>
                        </a:rPr>
                        <a:t>mnt</a:t>
                      </a:r>
                      <a:r>
                        <a:rPr lang="en-US" sz="1100" kern="100" dirty="0">
                          <a:effectLst/>
                        </a:rPr>
                        <a:t>/</a:t>
                      </a:r>
                      <a:r>
                        <a:rPr lang="en-US" sz="1100" kern="100" dirty="0" err="1">
                          <a:effectLst/>
                        </a:rPr>
                        <a:t>inspurfs</a:t>
                      </a:r>
                      <a:r>
                        <a:rPr lang="en-US" sz="1100" kern="100" dirty="0">
                          <a:effectLst/>
                        </a:rPr>
                        <a:t>    </a:t>
                      </a:r>
                      <a:r>
                        <a:rPr lang="zh-CN" altLang="en-US" sz="1100" kern="100" dirty="0">
                          <a:effectLst/>
                        </a:rPr>
                        <a:t>用户数据存放此空间</a:t>
                      </a:r>
                      <a:endParaRPr lang="en-US" sz="1100" kern="100" dirty="0">
                        <a:effectLst/>
                      </a:endParaRPr>
                    </a:p>
                  </a:txBody>
                  <a:tcPr marL="28931" marR="28931" marT="4769" marB="0" anchor="ctr"/>
                </a:tc>
                <a:extLst>
                  <a:ext uri="{0D108BD9-81ED-4DB2-BD59-A6C34878D82A}">
                    <a16:rowId xmlns:a16="http://schemas.microsoft.com/office/drawing/2014/main" val="3484242161"/>
                  </a:ext>
                </a:extLst>
              </a:tr>
              <a:tr h="913976">
                <a:tc>
                  <a:txBody>
                    <a:bodyPr/>
                    <a:lstStyle/>
                    <a:p>
                      <a:pPr indent="127000">
                        <a:lnSpc>
                          <a:spcPct val="150000"/>
                        </a:lnSpc>
                      </a:pPr>
                      <a:r>
                        <a:rPr lang="en-US" altLang="zh-CN" sz="1100" kern="100" dirty="0">
                          <a:effectLst/>
                        </a:rPr>
                        <a:t>gpu02</a:t>
                      </a:r>
                      <a:r>
                        <a:rPr lang="zh-CN" sz="1100" kern="100" dirty="0">
                          <a:effectLst/>
                        </a:rPr>
                        <a:t>分区配置</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27000">
                        <a:lnSpc>
                          <a:spcPct val="150000"/>
                        </a:lnSpc>
                      </a:pPr>
                      <a:r>
                        <a:rPr lang="en-US" altLang="zh-CN" sz="1100" kern="100" dirty="0">
                          <a:effectLst/>
                        </a:rPr>
                        <a:t>2</a:t>
                      </a:r>
                      <a:r>
                        <a:rPr lang="zh-CN" altLang="zh-CN" sz="1100" kern="100" dirty="0">
                          <a:effectLst/>
                        </a:rPr>
                        <a:t>块</a:t>
                      </a:r>
                      <a:r>
                        <a:rPr lang="en-US" altLang="zh-CN" sz="1100" kern="100" dirty="0">
                          <a:effectLst/>
                        </a:rPr>
                        <a:t>1.9T</a:t>
                      </a:r>
                      <a:r>
                        <a:rPr lang="zh-CN" altLang="zh-CN" sz="1100" kern="100" dirty="0">
                          <a:effectLst/>
                        </a:rPr>
                        <a:t>硬盘做</a:t>
                      </a:r>
                      <a:r>
                        <a:rPr lang="en-US" altLang="zh-CN" sz="1100" kern="100" dirty="0">
                          <a:effectLst/>
                        </a:rPr>
                        <a:t>raid1</a:t>
                      </a:r>
                      <a:r>
                        <a:rPr lang="zh-CN" altLang="zh-CN" sz="1100" kern="100" dirty="0">
                          <a:effectLst/>
                        </a:rPr>
                        <a:t>，用于系统安装</a:t>
                      </a:r>
                    </a:p>
                    <a:p>
                      <a:pPr indent="127000">
                        <a:lnSpc>
                          <a:spcPct val="150000"/>
                        </a:lnSpc>
                      </a:pPr>
                      <a:r>
                        <a:rPr lang="en-US" altLang="zh-CN" sz="1100" kern="100" dirty="0">
                          <a:effectLst/>
                        </a:rPr>
                        <a:t>6</a:t>
                      </a:r>
                      <a:r>
                        <a:rPr lang="zh-CN" altLang="zh-CN" sz="1100" kern="100" dirty="0">
                          <a:effectLst/>
                        </a:rPr>
                        <a:t>块</a:t>
                      </a:r>
                      <a:r>
                        <a:rPr lang="en-US" altLang="zh-CN" sz="1100" kern="100" dirty="0">
                          <a:effectLst/>
                        </a:rPr>
                        <a:t>1.9T</a:t>
                      </a:r>
                      <a:r>
                        <a:rPr lang="zh-CN" altLang="zh-CN" sz="1100" kern="100" dirty="0">
                          <a:effectLst/>
                        </a:rPr>
                        <a:t>盘做</a:t>
                      </a:r>
                      <a:r>
                        <a:rPr lang="en-US" altLang="zh-CN" sz="1100" kern="100" dirty="0">
                          <a:effectLst/>
                        </a:rPr>
                        <a:t>raid5</a:t>
                      </a:r>
                      <a:r>
                        <a:rPr lang="zh-CN" altLang="zh-CN" sz="1100" kern="100" dirty="0">
                          <a:effectLst/>
                        </a:rPr>
                        <a:t>，</a:t>
                      </a:r>
                      <a:r>
                        <a:rPr lang="zh-CN" altLang="en-US" sz="1100" kern="100" dirty="0">
                          <a:effectLst/>
                        </a:rPr>
                        <a:t>备用</a:t>
                      </a:r>
                      <a:endParaRPr lang="zh-CN" altLang="zh-CN" sz="1100" kern="100" dirty="0">
                        <a:effectLst/>
                      </a:endParaRPr>
                    </a:p>
                    <a:p>
                      <a:pPr indent="127000">
                        <a:lnSpc>
                          <a:spcPct val="150000"/>
                        </a:lnSpc>
                      </a:pPr>
                      <a:r>
                        <a:rPr lang="zh-CN" altLang="zh-CN" sz="1100" kern="100" dirty="0">
                          <a:effectLst/>
                        </a:rPr>
                        <a:t>系统盘</a:t>
                      </a:r>
                    </a:p>
                    <a:p>
                      <a:pPr indent="127000">
                        <a:lnSpc>
                          <a:spcPct val="150000"/>
                        </a:lnSpc>
                      </a:pPr>
                      <a:r>
                        <a:rPr lang="en-US" altLang="zh-CN" sz="1100" kern="100" dirty="0">
                          <a:effectLst/>
                        </a:rPr>
                        <a:t> /boot     1000M         ext4</a:t>
                      </a:r>
                      <a:endParaRPr lang="zh-CN" altLang="zh-CN" sz="1100" kern="100" dirty="0">
                        <a:effectLst/>
                      </a:endParaRPr>
                    </a:p>
                    <a:p>
                      <a:pPr indent="127000">
                        <a:lnSpc>
                          <a:spcPct val="150000"/>
                        </a:lnSpc>
                      </a:pPr>
                      <a:r>
                        <a:rPr lang="en-US" altLang="zh-CN" sz="1100" kern="100" dirty="0">
                          <a:effectLst/>
                        </a:rPr>
                        <a:t>/swap    32G  </a:t>
                      </a:r>
                      <a:br>
                        <a:rPr lang="en-US" altLang="zh-CN" sz="1100" kern="100" dirty="0">
                          <a:effectLst/>
                        </a:rPr>
                      </a:br>
                      <a:r>
                        <a:rPr lang="en-US" altLang="zh-CN" sz="1100" kern="100" dirty="0">
                          <a:effectLst/>
                        </a:rPr>
                        <a:t>/              </a:t>
                      </a:r>
                      <a:r>
                        <a:rPr lang="zh-CN" altLang="zh-CN" sz="1100" kern="100" dirty="0">
                          <a:effectLst/>
                        </a:rPr>
                        <a:t>剩余空间</a:t>
                      </a:r>
                      <a:r>
                        <a:rPr lang="en-US" altLang="zh-CN" sz="1100" kern="100" dirty="0">
                          <a:effectLst/>
                        </a:rPr>
                        <a:t>     ext4</a:t>
                      </a:r>
                    </a:p>
                    <a:p>
                      <a:pPr indent="127000">
                        <a:lnSpc>
                          <a:spcPct val="150000"/>
                        </a:lnSpc>
                      </a:pPr>
                      <a:r>
                        <a:rPr lang="en-US" altLang="zh-CN" sz="1100" kern="100" dirty="0" err="1">
                          <a:effectLst/>
                        </a:rPr>
                        <a:t>Sdb</a:t>
                      </a:r>
                      <a:endParaRPr lang="en-US" altLang="zh-CN" sz="1100" kern="100" dirty="0">
                        <a:effectLst/>
                      </a:endParaRPr>
                    </a:p>
                    <a:p>
                      <a:pPr indent="127000">
                        <a:lnSpc>
                          <a:spcPct val="150000"/>
                        </a:lnSpc>
                      </a:pPr>
                      <a:r>
                        <a:rPr lang="en-US" altLang="zh-CN" sz="1100" kern="100" dirty="0">
                          <a:effectLst/>
                        </a:rPr>
                        <a:t>/data  </a:t>
                      </a:r>
                      <a:r>
                        <a:rPr lang="zh-CN" altLang="en-US" sz="1100" kern="100" dirty="0">
                          <a:effectLst/>
                        </a:rPr>
                        <a:t>备用</a:t>
                      </a:r>
                      <a:endParaRPr lang="en-US" altLang="zh-CN" sz="1100" kern="100" dirty="0">
                        <a:effectLst/>
                      </a:endParaRPr>
                    </a:p>
                    <a:p>
                      <a:pPr indent="127000">
                        <a:lnSpc>
                          <a:spcPct val="150000"/>
                        </a:lnSpc>
                      </a:pPr>
                      <a:endParaRPr lang="en-US" altLang="zh-CN" sz="1100" kern="100" dirty="0">
                        <a:effectLst/>
                      </a:endParaRPr>
                    </a:p>
                  </a:txBody>
                  <a:tcPr marL="28931" marR="28931" marT="4769" marB="0" anchor="ctr"/>
                </a:tc>
                <a:extLst>
                  <a:ext uri="{0D108BD9-81ED-4DB2-BD59-A6C34878D82A}">
                    <a16:rowId xmlns:a16="http://schemas.microsoft.com/office/drawing/2014/main" val="901239680"/>
                  </a:ext>
                </a:extLst>
              </a:tr>
            </a:tbl>
          </a:graphicData>
        </a:graphic>
      </p:graphicFrame>
    </p:spTree>
    <p:extLst>
      <p:ext uri="{BB962C8B-B14F-4D97-AF65-F5344CB8AC3E}">
        <p14:creationId xmlns:p14="http://schemas.microsoft.com/office/powerpoint/2010/main" val="421450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657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本套集群系统环境介绍</a:t>
            </a:r>
          </a:p>
        </p:txBody>
      </p:sp>
      <p:graphicFrame>
        <p:nvGraphicFramePr>
          <p:cNvPr id="3" name="表格 2">
            <a:extLst>
              <a:ext uri="{FF2B5EF4-FFF2-40B4-BE49-F238E27FC236}">
                <a16:creationId xmlns:a16="http://schemas.microsoft.com/office/drawing/2014/main" id="{A0D0A52D-86D5-43FF-BAC4-EF32A9EB987C}"/>
              </a:ext>
            </a:extLst>
          </p:cNvPr>
          <p:cNvGraphicFramePr>
            <a:graphicFrameLocks noGrp="1"/>
          </p:cNvGraphicFramePr>
          <p:nvPr>
            <p:extLst>
              <p:ext uri="{D42A27DB-BD31-4B8C-83A1-F6EECF244321}">
                <p14:modId xmlns:p14="http://schemas.microsoft.com/office/powerpoint/2010/main" val="4030779721"/>
              </p:ext>
            </p:extLst>
          </p:nvPr>
        </p:nvGraphicFramePr>
        <p:xfrm>
          <a:off x="638755" y="1143000"/>
          <a:ext cx="9677400" cy="1372276"/>
        </p:xfrm>
        <a:graphic>
          <a:graphicData uri="http://schemas.openxmlformats.org/drawingml/2006/table">
            <a:tbl>
              <a:tblPr firstRow="1" firstCol="1" bandRow="1">
                <a:tableStyleId>{5C22544A-7EE6-4342-B048-85BDC9FD1C3A}</a:tableStyleId>
              </a:tblPr>
              <a:tblGrid>
                <a:gridCol w="2896483">
                  <a:extLst>
                    <a:ext uri="{9D8B030D-6E8A-4147-A177-3AD203B41FA5}">
                      <a16:colId xmlns:a16="http://schemas.microsoft.com/office/drawing/2014/main" val="2661879877"/>
                    </a:ext>
                  </a:extLst>
                </a:gridCol>
                <a:gridCol w="6780917">
                  <a:extLst>
                    <a:ext uri="{9D8B030D-6E8A-4147-A177-3AD203B41FA5}">
                      <a16:colId xmlns:a16="http://schemas.microsoft.com/office/drawing/2014/main" val="2440722180"/>
                    </a:ext>
                  </a:extLst>
                </a:gridCol>
              </a:tblGrid>
              <a:tr h="133337">
                <a:tc>
                  <a:txBody>
                    <a:bodyPr/>
                    <a:lstStyle/>
                    <a:p>
                      <a:pPr indent="228600">
                        <a:lnSpc>
                          <a:spcPct val="150000"/>
                        </a:lnSpc>
                      </a:pPr>
                      <a:r>
                        <a:rPr lang="zh-CN" sz="1100" kern="100" dirty="0">
                          <a:effectLst/>
                        </a:rPr>
                        <a:t>角色配置</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228600">
                        <a:lnSpc>
                          <a:spcPct val="150000"/>
                        </a:lnSpc>
                      </a:pPr>
                      <a:r>
                        <a:rPr lang="zh-CN" sz="1100" kern="100">
                          <a:effectLst/>
                        </a:rPr>
                        <a:t>说明</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448486549"/>
                  </a:ext>
                </a:extLst>
              </a:tr>
              <a:tr h="133337">
                <a:tc>
                  <a:txBody>
                    <a:bodyPr/>
                    <a:lstStyle/>
                    <a:p>
                      <a:pPr indent="228600">
                        <a:lnSpc>
                          <a:spcPct val="150000"/>
                        </a:lnSpc>
                      </a:pPr>
                      <a:r>
                        <a:rPr lang="zh-CN" sz="1100" kern="100" dirty="0">
                          <a:effectLst/>
                        </a:rPr>
                        <a:t>系统版本</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90500">
                        <a:lnSpc>
                          <a:spcPct val="150000"/>
                        </a:lnSpc>
                      </a:pPr>
                      <a:r>
                        <a:rPr lang="en-US" sz="1100" kern="100" dirty="0">
                          <a:effectLst/>
                        </a:rPr>
                        <a:t>centos7.5x86_64</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182559504"/>
                  </a:ext>
                </a:extLst>
              </a:tr>
              <a:tr h="196381">
                <a:tc>
                  <a:txBody>
                    <a:bodyPr/>
                    <a:lstStyle/>
                    <a:p>
                      <a:pPr indent="228600">
                        <a:lnSpc>
                          <a:spcPct val="150000"/>
                        </a:lnSpc>
                      </a:pPr>
                      <a:r>
                        <a:rPr lang="zh-CN" sz="1100" kern="100">
                          <a:effectLst/>
                        </a:rPr>
                        <a:t>软件包选择</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90500">
                        <a:lnSpc>
                          <a:spcPct val="150000"/>
                        </a:lnSpc>
                      </a:pPr>
                      <a:r>
                        <a:rPr lang="zh-CN" sz="1100" kern="100" dirty="0">
                          <a:effectLst/>
                        </a:rPr>
                        <a:t>必须最小化安装</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66552748"/>
                  </a:ext>
                </a:extLst>
              </a:tr>
              <a:tr h="217579">
                <a:tc>
                  <a:txBody>
                    <a:bodyPr/>
                    <a:lstStyle/>
                    <a:p>
                      <a:pPr indent="228600">
                        <a:lnSpc>
                          <a:spcPct val="150000"/>
                        </a:lnSpc>
                      </a:pPr>
                      <a:r>
                        <a:rPr lang="zh-CN" sz="1100" kern="100">
                          <a:effectLst/>
                        </a:rPr>
                        <a:t>用户管理</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26365">
                        <a:lnSpc>
                          <a:spcPct val="150000"/>
                        </a:lnSpc>
                      </a:pPr>
                      <a:r>
                        <a:rPr lang="zh-CN" sz="1100" kern="100" dirty="0">
                          <a:effectLst/>
                        </a:rPr>
                        <a:t>管理节点内置</a:t>
                      </a:r>
                      <a:r>
                        <a:rPr lang="en-US" sz="1100" kern="100" dirty="0" err="1">
                          <a:effectLst/>
                        </a:rPr>
                        <a:t>ldap</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4001324120"/>
                  </a:ext>
                </a:extLst>
              </a:tr>
              <a:tr h="217579">
                <a:tc>
                  <a:txBody>
                    <a:bodyPr/>
                    <a:lstStyle/>
                    <a:p>
                      <a:pPr indent="228600">
                        <a:lnSpc>
                          <a:spcPct val="150000"/>
                        </a:lnSpc>
                      </a:pPr>
                      <a:r>
                        <a:rPr lang="zh-CN" sz="1100" kern="100">
                          <a:effectLst/>
                        </a:rPr>
                        <a:t>目录共享（</a:t>
                      </a:r>
                      <a:r>
                        <a:rPr lang="en-US" sz="1100" kern="100">
                          <a:effectLst/>
                        </a:rPr>
                        <a:t>NFS</a:t>
                      </a:r>
                      <a:r>
                        <a:rPr lang="zh-CN" sz="1100" kern="100">
                          <a:effectLst/>
                        </a:rPr>
                        <a:t>）</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26365">
                        <a:lnSpc>
                          <a:spcPct val="150000"/>
                        </a:lnSpc>
                      </a:pPr>
                      <a:r>
                        <a:rPr lang="zh-CN" sz="1100" kern="100" dirty="0">
                          <a:effectLst/>
                        </a:rPr>
                        <a:t>所有节点共享</a:t>
                      </a:r>
                      <a:r>
                        <a:rPr lang="en-US" altLang="zh-CN" sz="1100" kern="100" dirty="0">
                          <a:effectLst/>
                        </a:rPr>
                        <a:t>gpu01</a:t>
                      </a:r>
                      <a:r>
                        <a:rPr lang="zh-CN" sz="1100" kern="100" dirty="0">
                          <a:effectLst/>
                        </a:rPr>
                        <a:t>节点的</a:t>
                      </a:r>
                      <a:r>
                        <a:rPr lang="en-US" sz="1100" kern="100" dirty="0">
                          <a:effectLst/>
                        </a:rPr>
                        <a:t>/</a:t>
                      </a:r>
                      <a:r>
                        <a:rPr lang="en-US" altLang="zh-CN" sz="1100" kern="100" dirty="0" err="1">
                          <a:effectLst/>
                        </a:rPr>
                        <a:t>mnt</a:t>
                      </a:r>
                      <a:r>
                        <a:rPr lang="en-US" altLang="zh-CN" sz="1100" kern="100" dirty="0">
                          <a:effectLst/>
                        </a:rPr>
                        <a:t>/</a:t>
                      </a:r>
                      <a:r>
                        <a:rPr lang="en-US" altLang="zh-CN" sz="1100" kern="100" dirty="0" err="1">
                          <a:effectLst/>
                        </a:rPr>
                        <a:t>inspurfs</a:t>
                      </a:r>
                      <a:r>
                        <a:rPr lang="en-US" sz="1100" kern="100" dirty="0">
                          <a:effectLst/>
                        </a:rPr>
                        <a:t> </a:t>
                      </a:r>
                      <a:r>
                        <a:rPr lang="zh-CN" sz="1100" kern="100" dirty="0">
                          <a:effectLst/>
                        </a:rPr>
                        <a:t>目录</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3720498315"/>
                  </a:ext>
                </a:extLst>
              </a:tr>
              <a:tr h="134455">
                <a:tc>
                  <a:txBody>
                    <a:bodyPr/>
                    <a:lstStyle/>
                    <a:p>
                      <a:pPr indent="228600">
                        <a:lnSpc>
                          <a:spcPct val="150000"/>
                        </a:lnSpc>
                      </a:pPr>
                      <a:r>
                        <a:rPr lang="en-US" sz="1100" kern="100" dirty="0" err="1">
                          <a:effectLst/>
                        </a:rPr>
                        <a:t>AIStation</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tc>
                  <a:txBody>
                    <a:bodyPr/>
                    <a:lstStyle/>
                    <a:p>
                      <a:pPr indent="190500">
                        <a:lnSpc>
                          <a:spcPct val="150000"/>
                        </a:lnSpc>
                      </a:pPr>
                      <a:r>
                        <a:rPr lang="zh-CN" sz="1100" kern="100" dirty="0">
                          <a:effectLst/>
                        </a:rPr>
                        <a:t>部署最新的</a:t>
                      </a:r>
                      <a:r>
                        <a:rPr lang="en-US" sz="1100" kern="100" dirty="0" err="1">
                          <a:effectLst/>
                        </a:rPr>
                        <a:t>AIStation</a:t>
                      </a:r>
                      <a:r>
                        <a:rPr lang="zh-CN" sz="1100" kern="100" dirty="0">
                          <a:effectLst/>
                        </a:rPr>
                        <a:t>软件版本</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28931" marR="28931" marT="4769" marB="0" anchor="ctr"/>
                </a:tc>
                <a:extLst>
                  <a:ext uri="{0D108BD9-81ED-4DB2-BD59-A6C34878D82A}">
                    <a16:rowId xmlns:a16="http://schemas.microsoft.com/office/drawing/2014/main" val="1794974175"/>
                  </a:ext>
                </a:extLst>
              </a:tr>
            </a:tbl>
          </a:graphicData>
        </a:graphic>
      </p:graphicFrame>
    </p:spTree>
    <p:extLst>
      <p:ext uri="{BB962C8B-B14F-4D97-AF65-F5344CB8AC3E}">
        <p14:creationId xmlns:p14="http://schemas.microsoft.com/office/powerpoint/2010/main" val="311251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4648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管理节点系统重要目录说明</a:t>
            </a:r>
          </a:p>
        </p:txBody>
      </p:sp>
      <p:graphicFrame>
        <p:nvGraphicFramePr>
          <p:cNvPr id="5" name="表格 4">
            <a:extLst>
              <a:ext uri="{FF2B5EF4-FFF2-40B4-BE49-F238E27FC236}">
                <a16:creationId xmlns:a16="http://schemas.microsoft.com/office/drawing/2014/main" id="{623F558E-2477-4221-8CA3-508B38187ADD}"/>
              </a:ext>
            </a:extLst>
          </p:cNvPr>
          <p:cNvGraphicFramePr>
            <a:graphicFrameLocks noGrp="1"/>
          </p:cNvGraphicFramePr>
          <p:nvPr>
            <p:extLst>
              <p:ext uri="{D42A27DB-BD31-4B8C-83A1-F6EECF244321}">
                <p14:modId xmlns:p14="http://schemas.microsoft.com/office/powerpoint/2010/main" val="2467077910"/>
              </p:ext>
            </p:extLst>
          </p:nvPr>
        </p:nvGraphicFramePr>
        <p:xfrm>
          <a:off x="685800" y="914400"/>
          <a:ext cx="9448800" cy="5126329"/>
        </p:xfrm>
        <a:graphic>
          <a:graphicData uri="http://schemas.openxmlformats.org/drawingml/2006/table">
            <a:tbl>
              <a:tblPr/>
              <a:tblGrid>
                <a:gridCol w="2921564">
                  <a:extLst>
                    <a:ext uri="{9D8B030D-6E8A-4147-A177-3AD203B41FA5}">
                      <a16:colId xmlns:a16="http://schemas.microsoft.com/office/drawing/2014/main" val="1933513147"/>
                    </a:ext>
                  </a:extLst>
                </a:gridCol>
                <a:gridCol w="1122015">
                  <a:extLst>
                    <a:ext uri="{9D8B030D-6E8A-4147-A177-3AD203B41FA5}">
                      <a16:colId xmlns:a16="http://schemas.microsoft.com/office/drawing/2014/main" val="1903103338"/>
                    </a:ext>
                  </a:extLst>
                </a:gridCol>
                <a:gridCol w="5405221">
                  <a:extLst>
                    <a:ext uri="{9D8B030D-6E8A-4147-A177-3AD203B41FA5}">
                      <a16:colId xmlns:a16="http://schemas.microsoft.com/office/drawing/2014/main" val="1462948666"/>
                    </a:ext>
                  </a:extLst>
                </a:gridCol>
              </a:tblGrid>
              <a:tr h="322176">
                <a:tc>
                  <a:txBody>
                    <a:bodyPr/>
                    <a:lstStyle/>
                    <a:p>
                      <a:pPr indent="228600">
                        <a:lnSpc>
                          <a:spcPct val="150000"/>
                        </a:lnSpc>
                      </a:pPr>
                      <a:r>
                        <a:rPr lang="zh-CN" sz="1100" b="1" kern="100" dirty="0">
                          <a:effectLst/>
                          <a:latin typeface="Times New Roman" panose="02020603050405020304" pitchFamily="18" charset="0"/>
                          <a:ea typeface="微软雅黑" panose="020B0503020204020204" pitchFamily="34" charset="-122"/>
                          <a:cs typeface="Times New Roman" panose="02020603050405020304" pitchFamily="18" charset="0"/>
                        </a:rPr>
                        <a:t>目录</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indent="127000">
                        <a:lnSpc>
                          <a:spcPct val="150000"/>
                        </a:lnSpc>
                      </a:pPr>
                      <a:r>
                        <a:rPr lang="zh-CN"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所在磁盘</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indent="228600">
                        <a:lnSpc>
                          <a:spcPct val="150000"/>
                        </a:lnSpc>
                      </a:pPr>
                      <a:r>
                        <a:rPr lang="zh-CN"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说明</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extLst>
                  <a:ext uri="{0D108BD9-81ED-4DB2-BD59-A6C34878D82A}">
                    <a16:rowId xmlns:a16="http://schemas.microsoft.com/office/drawing/2014/main" val="1532713936"/>
                  </a:ext>
                </a:extLst>
              </a:tr>
              <a:tr h="356607">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/data</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indent="127000">
                        <a:lnSpc>
                          <a:spcPct val="150000"/>
                        </a:lnSpc>
                      </a:pPr>
                      <a:r>
                        <a:rPr lang="zh-CN" altLang="en-US"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系统盘上</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用于存储镜像仓库</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913898119"/>
                  </a:ext>
                </a:extLst>
              </a:tr>
              <a:tr h="356607">
                <a:tc>
                  <a:txBody>
                    <a:bodyPr/>
                    <a:lstStyle/>
                    <a:p>
                      <a:pPr indent="127000">
                        <a:lnSpc>
                          <a:spcPct val="150000"/>
                        </a:lnSpc>
                      </a:pPr>
                      <a:r>
                        <a:rPr lang="en-US" sz="1100" b="1"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/var</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indent="1270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系统盘</a:t>
                      </a:r>
                      <a:r>
                        <a:rPr lang="zh-CN" altLang="en-US"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存储本地镜像及数据库，以及</a:t>
                      </a:r>
                      <a:r>
                        <a:rPr lang="en-US"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Aistation</a:t>
                      </a:r>
                      <a:r>
                        <a:rPr lang="zh-CN" sz="11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各组件的安装位置</a:t>
                      </a:r>
                      <a:endParaRPr lang="zh-CN" sz="11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274830288"/>
                  </a:ext>
                </a:extLst>
              </a:tr>
              <a:tr h="644351">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/node-</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stor</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indent="127000">
                        <a:lnSpc>
                          <a:spcPct val="150000"/>
                        </a:lnSpc>
                      </a:pPr>
                      <a:r>
                        <a:rPr lang="zh-CN" altLang="en-US"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系统盘上</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把数据集缓存到本地磁盘，用于训练任务的加速</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6054708"/>
                  </a:ext>
                </a:extLst>
              </a:tr>
              <a:tr h="381016">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indent="127000">
                        <a:lnSpc>
                          <a:spcPct val="150000"/>
                        </a:lnSpc>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数据存储的主目录，存储用户的各种数据（所有数据都在管理节点的数据盘上，计算节点通过</a:t>
                      </a:r>
                      <a:r>
                        <a:rPr lang="en-US" sz="1100"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nfs</a:t>
                      </a: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挂载此路径）</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52956946"/>
                  </a:ext>
                </a:extLst>
              </a:tr>
              <a:tr h="644351">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/data-set/</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marL="0" marR="0" lvl="0" indent="127000" algn="l" defTabSz="914400" rtl="0" eaLnBrk="1" fontAlgn="auto" latinLnBrk="0" hangingPunct="1">
                        <a:lnSpc>
                          <a:spcPct val="150000"/>
                        </a:lnSpc>
                        <a:spcBef>
                          <a:spcPts val="0"/>
                        </a:spcBef>
                        <a:spcAft>
                          <a:spcPts val="0"/>
                        </a:spcAft>
                        <a:buClrTx/>
                        <a:buSzTx/>
                        <a:buFontTx/>
                        <a:buNone/>
                        <a:tabLst/>
                        <a:defRPr/>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127000">
                        <a:lnSpc>
                          <a:spcPct val="150000"/>
                        </a:lnSpc>
                      </a:pP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数据集目录，目录下的各数据集可以在创建开发环境或者训练任务时被挂载到容器里直接使用</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753317041"/>
                  </a:ext>
                </a:extLst>
              </a:tr>
              <a:tr h="644351">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/share-directory/</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marL="0" marR="0" lvl="0" indent="127000" algn="l" defTabSz="914400" rtl="0" eaLnBrk="1" fontAlgn="auto" latinLnBrk="0" hangingPunct="1">
                        <a:lnSpc>
                          <a:spcPct val="150000"/>
                        </a:lnSpc>
                        <a:spcBef>
                          <a:spcPts val="0"/>
                        </a:spcBef>
                        <a:spcAft>
                          <a:spcPts val="0"/>
                        </a:spcAft>
                        <a:buClrTx/>
                        <a:buSzTx/>
                        <a:buFontTx/>
                        <a:buNone/>
                        <a:tabLst/>
                        <a:defRPr/>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127000">
                        <a:lnSpc>
                          <a:spcPct val="150000"/>
                        </a:lnSpc>
                      </a:pP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公共共享目录，该目录下的文件夹设置为共享后，在用户创建开发或者训练任务时，可以选择把目录挂载到容器里使用</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476770629"/>
                  </a:ext>
                </a:extLst>
              </a:tr>
              <a:tr h="966527">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/user-group-share/</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marL="0" marR="0" lvl="0" indent="127000" algn="l" defTabSz="914400" rtl="0" eaLnBrk="1" fontAlgn="auto" latinLnBrk="0" hangingPunct="1">
                        <a:lnSpc>
                          <a:spcPct val="150000"/>
                        </a:lnSpc>
                        <a:spcBef>
                          <a:spcPts val="0"/>
                        </a:spcBef>
                        <a:spcAft>
                          <a:spcPts val="0"/>
                        </a:spcAft>
                        <a:buClrTx/>
                        <a:buSzTx/>
                        <a:buFontTx/>
                        <a:buNone/>
                        <a:tabLst/>
                        <a:defRPr/>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组共享目录，该目录下的文件夹设置为共享后，在用户创建开发或者训练任务时，可以选择把目录挂载到容器里使用，只有该组的用户才可以使用</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670651260"/>
                  </a:ext>
                </a:extLst>
              </a:tr>
              <a:tr h="356607">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/user-data/</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marL="0" marR="0" lvl="0" indent="127000" algn="l" defTabSz="914400" rtl="0" eaLnBrk="1" fontAlgn="auto" latinLnBrk="0" hangingPunct="1">
                        <a:lnSpc>
                          <a:spcPct val="150000"/>
                        </a:lnSpc>
                        <a:spcBef>
                          <a:spcPts val="0"/>
                        </a:spcBef>
                        <a:spcAft>
                          <a:spcPts val="0"/>
                        </a:spcAft>
                        <a:buClrTx/>
                        <a:buSzTx/>
                        <a:buFontTx/>
                        <a:buNone/>
                        <a:tabLst/>
                        <a:defRPr/>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在创建新用户时，该目录下的数据会被同步到新用户家目录下</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524360525"/>
                  </a:ext>
                </a:extLst>
              </a:tr>
              <a:tr h="356607">
                <a:tc>
                  <a:txBody>
                    <a:bodyPr/>
                    <a:lstStyle/>
                    <a:p>
                      <a:pPr indent="127000">
                        <a:lnSpc>
                          <a:spcPct val="150000"/>
                        </a:lnSpc>
                      </a:pP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mnt</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100" b="1"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inspurfs</a:t>
                      </a:r>
                      <a:r>
                        <a:rPr lang="en-US" sz="11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/user-fs/</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E75B6"/>
                    </a:solidFill>
                  </a:tcPr>
                </a:tc>
                <a:tc>
                  <a:txBody>
                    <a:bodyPr/>
                    <a:lstStyle/>
                    <a:p>
                      <a:pPr marL="0" marR="0" lvl="0" indent="127000" algn="l" defTabSz="914400" rtl="0" eaLnBrk="1" fontAlgn="auto" latinLnBrk="0" hangingPunct="1">
                        <a:lnSpc>
                          <a:spcPct val="150000"/>
                        </a:lnSpc>
                        <a:spcBef>
                          <a:spcPts val="0"/>
                        </a:spcBef>
                        <a:spcAft>
                          <a:spcPts val="0"/>
                        </a:spcAft>
                        <a:buClrTx/>
                        <a:buSzTx/>
                        <a:buFontTx/>
                        <a:buNone/>
                        <a:tabLst/>
                        <a:defRPr/>
                      </a:pPr>
                      <a:r>
                        <a:rPr lang="zh-CN" altLang="en-US" sz="1100" kern="100" dirty="0">
                          <a:effectLst/>
                          <a:latin typeface="Times New Roman" panose="02020603050405020304" pitchFamily="18" charset="0"/>
                          <a:ea typeface="微软雅黑" panose="020B0503020204020204" pitchFamily="34" charset="-122"/>
                          <a:cs typeface="Times New Roman" panose="02020603050405020304" pitchFamily="18" charset="0"/>
                        </a:rPr>
                        <a:t>数据盘上</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indent="228600">
                        <a:lnSpc>
                          <a:spcPct val="150000"/>
                        </a:lnSpc>
                      </a:pPr>
                      <a:r>
                        <a:rPr lang="zh-CN" sz="11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用户家目录，创建的用户都在该目录下</a:t>
                      </a:r>
                      <a:endParaRPr 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943" marR="4943" marT="4943"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804955682"/>
                  </a:ext>
                </a:extLst>
              </a:tr>
            </a:tbl>
          </a:graphicData>
        </a:graphic>
      </p:graphicFrame>
    </p:spTree>
    <p:extLst>
      <p:ext uri="{BB962C8B-B14F-4D97-AF65-F5344CB8AC3E}">
        <p14:creationId xmlns:p14="http://schemas.microsoft.com/office/powerpoint/2010/main" val="1310978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D5AB86-C5E1-4F65-B049-BE984D1D5C13}"/>
              </a:ext>
            </a:extLst>
          </p:cNvPr>
          <p:cNvSpPr txBox="1"/>
          <p:nvPr/>
        </p:nvSpPr>
        <p:spPr>
          <a:xfrm>
            <a:off x="381000" y="1143000"/>
            <a:ext cx="10363200" cy="1569660"/>
          </a:xfrm>
          <a:prstGeom prst="rect">
            <a:avLst/>
          </a:prstGeom>
          <a:noFill/>
        </p:spPr>
        <p:txBody>
          <a:bodyPr wrap="square" rtlCol="0">
            <a:spAutoFit/>
          </a:bodyPr>
          <a:lstStyle/>
          <a:p>
            <a:r>
              <a:rPr lang="en-US" altLang="zh-CN" sz="2400" dirty="0"/>
              <a:t>Web</a:t>
            </a:r>
            <a:r>
              <a:rPr lang="zh-CN" altLang="en-US" sz="2400" dirty="0"/>
              <a:t>登录地址 </a:t>
            </a:r>
            <a:r>
              <a:rPr lang="en-US" altLang="zh-CN" sz="2400" dirty="0"/>
              <a:t>https://101.7.186.128:32206</a:t>
            </a:r>
          </a:p>
          <a:p>
            <a:r>
              <a:rPr lang="zh-CN" altLang="en-US" sz="2400" dirty="0"/>
              <a:t>管理员用户</a:t>
            </a:r>
            <a:r>
              <a:rPr lang="en-US" altLang="zh-CN" sz="2400" dirty="0"/>
              <a:t>admin</a:t>
            </a:r>
          </a:p>
          <a:p>
            <a:r>
              <a:rPr lang="en-US" altLang="zh-CN" sz="2400" dirty="0"/>
              <a:t> </a:t>
            </a:r>
            <a:r>
              <a:rPr lang="zh-CN" altLang="en-US" sz="2400" dirty="0"/>
              <a:t>密码</a:t>
            </a:r>
            <a:endParaRPr lang="en-US" altLang="zh-CN" sz="2400" dirty="0"/>
          </a:p>
          <a:p>
            <a:r>
              <a:rPr lang="zh-CN" altLang="en-US" sz="2400" dirty="0"/>
              <a:t>普通用户</a:t>
            </a:r>
            <a:r>
              <a:rPr lang="en-US" altLang="zh-CN" sz="2400"/>
              <a:t>inspur</a:t>
            </a:r>
            <a:r>
              <a:rPr lang="zh-CN" altLang="en-US" sz="2400"/>
              <a:t>密码</a:t>
            </a:r>
            <a:r>
              <a:rPr lang="en-US" altLang="zh-CN" sz="2400" dirty="0"/>
              <a:t>123456a?</a:t>
            </a:r>
            <a:endParaRPr lang="zh-CN" altLang="en-US" sz="2400" dirty="0"/>
          </a:p>
        </p:txBody>
      </p:sp>
      <p:graphicFrame>
        <p:nvGraphicFramePr>
          <p:cNvPr id="3" name="表格 2">
            <a:extLst>
              <a:ext uri="{FF2B5EF4-FFF2-40B4-BE49-F238E27FC236}">
                <a16:creationId xmlns:a16="http://schemas.microsoft.com/office/drawing/2014/main" id="{1FBEC02F-7DCF-4057-A3FA-71170B1E28AE}"/>
              </a:ext>
            </a:extLst>
          </p:cNvPr>
          <p:cNvGraphicFramePr>
            <a:graphicFrameLocks noGrp="1"/>
          </p:cNvGraphicFramePr>
          <p:nvPr>
            <p:extLst>
              <p:ext uri="{D42A27DB-BD31-4B8C-83A1-F6EECF244321}">
                <p14:modId xmlns:p14="http://schemas.microsoft.com/office/powerpoint/2010/main" val="1703878590"/>
              </p:ext>
            </p:extLst>
          </p:nvPr>
        </p:nvGraphicFramePr>
        <p:xfrm>
          <a:off x="381000" y="3048000"/>
          <a:ext cx="7620000" cy="1371600"/>
        </p:xfrm>
        <a:graphic>
          <a:graphicData uri="http://schemas.openxmlformats.org/drawingml/2006/table">
            <a:tbl>
              <a:tblPr>
                <a:tableStyleId>{5C22544A-7EE6-4342-B048-85BDC9FD1C3A}</a:tableStyleId>
              </a:tblPr>
              <a:tblGrid>
                <a:gridCol w="1175786">
                  <a:extLst>
                    <a:ext uri="{9D8B030D-6E8A-4147-A177-3AD203B41FA5}">
                      <a16:colId xmlns:a16="http://schemas.microsoft.com/office/drawing/2014/main" val="1579322484"/>
                    </a:ext>
                  </a:extLst>
                </a:gridCol>
                <a:gridCol w="1356676">
                  <a:extLst>
                    <a:ext uri="{9D8B030D-6E8A-4147-A177-3AD203B41FA5}">
                      <a16:colId xmlns:a16="http://schemas.microsoft.com/office/drawing/2014/main" val="324137624"/>
                    </a:ext>
                  </a:extLst>
                </a:gridCol>
                <a:gridCol w="1379288">
                  <a:extLst>
                    <a:ext uri="{9D8B030D-6E8A-4147-A177-3AD203B41FA5}">
                      <a16:colId xmlns:a16="http://schemas.microsoft.com/office/drawing/2014/main" val="3394867990"/>
                    </a:ext>
                  </a:extLst>
                </a:gridCol>
                <a:gridCol w="1718457">
                  <a:extLst>
                    <a:ext uri="{9D8B030D-6E8A-4147-A177-3AD203B41FA5}">
                      <a16:colId xmlns:a16="http://schemas.microsoft.com/office/drawing/2014/main" val="2640622831"/>
                    </a:ext>
                  </a:extLst>
                </a:gridCol>
                <a:gridCol w="1989793">
                  <a:extLst>
                    <a:ext uri="{9D8B030D-6E8A-4147-A177-3AD203B41FA5}">
                      <a16:colId xmlns:a16="http://schemas.microsoft.com/office/drawing/2014/main" val="429611310"/>
                    </a:ext>
                  </a:extLst>
                </a:gridCol>
              </a:tblGrid>
              <a:tr h="457200">
                <a:tc>
                  <a:txBody>
                    <a:bodyPr/>
                    <a:lstStyle/>
                    <a:p>
                      <a:pPr algn="l" fontAlgn="b"/>
                      <a:r>
                        <a:rPr lang="zh-CN" altLang="en-US" sz="1800" b="1" u="none" strike="noStrike" dirty="0">
                          <a:effectLst/>
                          <a:latin typeface="+mn-ea"/>
                          <a:ea typeface="+mn-ea"/>
                        </a:rPr>
                        <a:t>主机名</a:t>
                      </a:r>
                      <a:endParaRPr lang="zh-CN" altLang="en-US" sz="1800" b="1" i="0" u="none" strike="noStrike" dirty="0">
                        <a:solidFill>
                          <a:srgbClr val="000000"/>
                        </a:solidFill>
                        <a:effectLst/>
                        <a:latin typeface="+mn-ea"/>
                        <a:ea typeface="+mn-ea"/>
                      </a:endParaRPr>
                    </a:p>
                  </a:txBody>
                  <a:tcPr marL="6350" marR="6350" marT="6350" marB="0" anchor="b"/>
                </a:tc>
                <a:tc>
                  <a:txBody>
                    <a:bodyPr/>
                    <a:lstStyle/>
                    <a:p>
                      <a:pPr algn="l" fontAlgn="b"/>
                      <a:r>
                        <a:rPr lang="zh-CN" altLang="en-US" sz="1800" b="1" u="none" strike="noStrike" dirty="0">
                          <a:effectLst/>
                          <a:latin typeface="+mn-ea"/>
                          <a:ea typeface="+mn-ea"/>
                        </a:rPr>
                        <a:t>机器型号</a:t>
                      </a:r>
                      <a:endParaRPr lang="zh-CN" altLang="en-US" sz="1800" b="1" i="0" u="none" strike="noStrike" dirty="0">
                        <a:solidFill>
                          <a:srgbClr val="000000"/>
                        </a:solidFill>
                        <a:effectLst/>
                        <a:latin typeface="+mn-ea"/>
                        <a:ea typeface="+mn-ea"/>
                      </a:endParaRPr>
                    </a:p>
                  </a:txBody>
                  <a:tcPr marL="6350" marR="6350" marT="6350" marB="0" anchor="b"/>
                </a:tc>
                <a:tc>
                  <a:txBody>
                    <a:bodyPr/>
                    <a:lstStyle/>
                    <a:p>
                      <a:pPr algn="l" fontAlgn="b"/>
                      <a:r>
                        <a:rPr lang="zh-CN" altLang="en-US" sz="1800" b="1" u="none" strike="noStrike" dirty="0">
                          <a:effectLst/>
                          <a:latin typeface="+mn-ea"/>
                          <a:ea typeface="+mn-ea"/>
                        </a:rPr>
                        <a:t>序列号</a:t>
                      </a:r>
                      <a:endParaRPr lang="zh-CN" altLang="en-US" sz="1800" b="1" i="0" u="none" strike="noStrike" dirty="0">
                        <a:solidFill>
                          <a:srgbClr val="000000"/>
                        </a:solidFill>
                        <a:effectLst/>
                        <a:latin typeface="+mn-ea"/>
                        <a:ea typeface="+mn-ea"/>
                      </a:endParaRPr>
                    </a:p>
                  </a:txBody>
                  <a:tcPr marL="6350" marR="6350" marT="6350" marB="0" anchor="b"/>
                </a:tc>
                <a:tc>
                  <a:txBody>
                    <a:bodyPr/>
                    <a:lstStyle/>
                    <a:p>
                      <a:pPr algn="l" fontAlgn="b"/>
                      <a:r>
                        <a:rPr lang="en-US" sz="1800" b="1" u="none" strike="noStrike" dirty="0" err="1">
                          <a:effectLst/>
                          <a:latin typeface="+mn-ea"/>
                          <a:ea typeface="+mn-ea"/>
                        </a:rPr>
                        <a:t>ip</a:t>
                      </a:r>
                      <a:r>
                        <a:rPr lang="zh-CN" altLang="en-US" sz="1800" b="1" u="none" strike="noStrike" dirty="0">
                          <a:effectLst/>
                          <a:latin typeface="+mn-ea"/>
                          <a:ea typeface="+mn-ea"/>
                        </a:rPr>
                        <a:t>地址</a:t>
                      </a:r>
                      <a:endParaRPr lang="zh-CN" altLang="en-US" sz="1800" b="1" i="0" u="none" strike="noStrike" dirty="0">
                        <a:solidFill>
                          <a:srgbClr val="000000"/>
                        </a:solidFill>
                        <a:effectLst/>
                        <a:latin typeface="+mn-ea"/>
                        <a:ea typeface="+mn-ea"/>
                      </a:endParaRPr>
                    </a:p>
                  </a:txBody>
                  <a:tcPr marL="6350" marR="6350" marT="6350" marB="0" anchor="b"/>
                </a:tc>
                <a:tc>
                  <a:txBody>
                    <a:bodyPr/>
                    <a:lstStyle/>
                    <a:p>
                      <a:pPr algn="l" fontAlgn="b"/>
                      <a:r>
                        <a:rPr lang="en-US" sz="1800" b="1" u="none" strike="noStrike" dirty="0">
                          <a:effectLst/>
                          <a:latin typeface="+mn-ea"/>
                          <a:ea typeface="+mn-ea"/>
                        </a:rPr>
                        <a:t>root</a:t>
                      </a:r>
                      <a:r>
                        <a:rPr lang="zh-CN" altLang="en-US" sz="1800" b="1" u="none" strike="noStrike" dirty="0">
                          <a:effectLst/>
                          <a:latin typeface="+mn-ea"/>
                          <a:ea typeface="+mn-ea"/>
                        </a:rPr>
                        <a:t>密码</a:t>
                      </a:r>
                      <a:endParaRPr lang="zh-CN" altLang="en-US" sz="1800" b="1" i="0" u="none" strike="noStrike" dirty="0">
                        <a:solidFill>
                          <a:srgbClr val="000000"/>
                        </a:solidFill>
                        <a:effectLst/>
                        <a:latin typeface="+mn-ea"/>
                        <a:ea typeface="+mn-ea"/>
                      </a:endParaRPr>
                    </a:p>
                  </a:txBody>
                  <a:tcPr marL="6350" marR="6350" marT="6350" marB="0" anchor="b"/>
                </a:tc>
                <a:extLst>
                  <a:ext uri="{0D108BD9-81ED-4DB2-BD59-A6C34878D82A}">
                    <a16:rowId xmlns:a16="http://schemas.microsoft.com/office/drawing/2014/main" val="2227321632"/>
                  </a:ext>
                </a:extLst>
              </a:tr>
              <a:tr h="457200">
                <a:tc>
                  <a:txBody>
                    <a:bodyPr/>
                    <a:lstStyle/>
                    <a:p>
                      <a:pPr algn="l" fontAlgn="b"/>
                      <a:r>
                        <a:rPr lang="en-US" altLang="zh-CN" sz="1200" b="1" i="0" u="none" strike="noStrike" dirty="0">
                          <a:solidFill>
                            <a:srgbClr val="000000"/>
                          </a:solidFill>
                          <a:effectLst/>
                          <a:latin typeface="+mn-ea"/>
                          <a:ea typeface="+mn-ea"/>
                        </a:rPr>
                        <a:t>gpu01</a:t>
                      </a:r>
                      <a:endParaRPr lang="en-US" sz="1200" b="1" i="0" u="none" strike="noStrike" dirty="0">
                        <a:solidFill>
                          <a:srgbClr val="000000"/>
                        </a:solidFill>
                        <a:effectLst/>
                        <a:latin typeface="+mn-ea"/>
                        <a:ea typeface="+mn-ea"/>
                      </a:endParaRPr>
                    </a:p>
                  </a:txBody>
                  <a:tcPr marL="6350" marR="6350" marT="6350" marB="0" anchor="b"/>
                </a:tc>
                <a:tc>
                  <a:txBody>
                    <a:bodyPr/>
                    <a:lstStyle/>
                    <a:p>
                      <a:pPr algn="l" fontAlgn="b"/>
                      <a:r>
                        <a:rPr lang="en-US" sz="1200" b="1" u="none" strike="noStrike" dirty="0">
                          <a:effectLst/>
                          <a:latin typeface="+mn-ea"/>
                          <a:ea typeface="+mn-ea"/>
                        </a:rPr>
                        <a:t>NF5280M5</a:t>
                      </a:r>
                      <a:endParaRPr lang="en-US" sz="1200" b="1" i="0" u="none" strike="noStrike" dirty="0">
                        <a:solidFill>
                          <a:srgbClr val="000000"/>
                        </a:solidFill>
                        <a:effectLst/>
                        <a:latin typeface="+mn-ea"/>
                        <a:ea typeface="+mn-ea"/>
                      </a:endParaRPr>
                    </a:p>
                  </a:txBody>
                  <a:tcPr marL="6350" marR="6350" marT="6350" marB="0" anchor="b"/>
                </a:tc>
                <a:tc>
                  <a:txBody>
                    <a:bodyPr/>
                    <a:lstStyle/>
                    <a:p>
                      <a:pPr algn="r" fontAlgn="b"/>
                      <a:r>
                        <a:rPr lang="en-US" altLang="zh-CN" sz="1200" b="1" u="none" strike="noStrike" dirty="0">
                          <a:effectLst/>
                          <a:latin typeface="+mn-ea"/>
                          <a:ea typeface="+mn-ea"/>
                        </a:rPr>
                        <a:t>221116086</a:t>
                      </a:r>
                    </a:p>
                  </a:txBody>
                  <a:tcPr marL="6350" marR="6350" marT="6350" marB="0" anchor="b"/>
                </a:tc>
                <a:tc>
                  <a:txBody>
                    <a:bodyPr/>
                    <a:lstStyle/>
                    <a:p>
                      <a:pPr algn="l" fontAlgn="b"/>
                      <a:r>
                        <a:rPr lang="en-US" altLang="zh-CN" sz="1200" dirty="0"/>
                        <a:t>101.7.186.128</a:t>
                      </a:r>
                      <a:endParaRPr lang="en-US" altLang="zh-CN" sz="1200" b="1" i="0" u="none" strike="noStrike" dirty="0">
                        <a:solidFill>
                          <a:srgbClr val="000000"/>
                        </a:solidFill>
                        <a:effectLst/>
                        <a:latin typeface="+mn-ea"/>
                        <a:ea typeface="+mn-ea"/>
                      </a:endParaRPr>
                    </a:p>
                  </a:txBody>
                  <a:tcPr marL="6350" marR="6350" marT="6350" marB="0" anchor="b"/>
                </a:tc>
                <a:tc>
                  <a:txBody>
                    <a:bodyPr/>
                    <a:lstStyle/>
                    <a:p>
                      <a:pPr algn="l" fontAlgn="b"/>
                      <a:endParaRPr lang="en-US" sz="1200" b="1" i="0" u="none" strike="noStrike" dirty="0">
                        <a:solidFill>
                          <a:srgbClr val="000000"/>
                        </a:solidFill>
                        <a:effectLst/>
                        <a:latin typeface="+mn-ea"/>
                        <a:ea typeface="+mn-ea"/>
                      </a:endParaRPr>
                    </a:p>
                  </a:txBody>
                  <a:tcPr marL="6350" marR="6350" marT="6350" marB="0" anchor="b"/>
                </a:tc>
                <a:extLst>
                  <a:ext uri="{0D108BD9-81ED-4DB2-BD59-A6C34878D82A}">
                    <a16:rowId xmlns:a16="http://schemas.microsoft.com/office/drawing/2014/main" val="1988398684"/>
                  </a:ext>
                </a:extLst>
              </a:tr>
              <a:tr h="457200">
                <a:tc>
                  <a:txBody>
                    <a:bodyPr/>
                    <a:lstStyle/>
                    <a:p>
                      <a:pPr algn="l" fontAlgn="b"/>
                      <a:r>
                        <a:rPr lang="en-US" sz="1200" b="1" i="0" u="none" strike="noStrike" dirty="0">
                          <a:solidFill>
                            <a:srgbClr val="000000"/>
                          </a:solidFill>
                          <a:effectLst/>
                          <a:latin typeface="+mn-ea"/>
                          <a:ea typeface="+mn-ea"/>
                        </a:rPr>
                        <a:t>gpu02</a:t>
                      </a:r>
                    </a:p>
                  </a:txBody>
                  <a:tcPr marL="6350" marR="6350" marT="6350" marB="0" anchor="b"/>
                </a:tc>
                <a:tc>
                  <a:txBody>
                    <a:bodyPr/>
                    <a:lstStyle/>
                    <a:p>
                      <a:pPr algn="l" fontAlgn="b"/>
                      <a:r>
                        <a:rPr lang="en-US" sz="1200" b="1" u="none" strike="noStrike" dirty="0">
                          <a:effectLst/>
                          <a:latin typeface="+mn-ea"/>
                          <a:ea typeface="+mn-ea"/>
                        </a:rPr>
                        <a:t>NF5288M5</a:t>
                      </a:r>
                      <a:endParaRPr lang="en-US" sz="1200" b="1" i="0" u="none" strike="noStrike" dirty="0">
                        <a:solidFill>
                          <a:srgbClr val="000000"/>
                        </a:solidFill>
                        <a:effectLst/>
                        <a:latin typeface="+mn-ea"/>
                        <a:ea typeface="+mn-ea"/>
                      </a:endParaRPr>
                    </a:p>
                  </a:txBody>
                  <a:tcPr marL="6350" marR="6350" marT="6350" marB="0" anchor="b"/>
                </a:tc>
                <a:tc>
                  <a:txBody>
                    <a:bodyPr/>
                    <a:lstStyle/>
                    <a:p>
                      <a:pPr algn="r" fontAlgn="b"/>
                      <a:r>
                        <a:rPr lang="en-US" altLang="zh-CN" sz="1200" b="1" u="none" strike="noStrike" dirty="0">
                          <a:effectLst/>
                          <a:latin typeface="+mn-ea"/>
                          <a:ea typeface="+mn-ea"/>
                        </a:rPr>
                        <a:t>2211132665</a:t>
                      </a:r>
                      <a:endParaRPr lang="en-US" altLang="zh-CN" sz="1200" b="1" i="0" u="none" strike="noStrike" dirty="0">
                        <a:solidFill>
                          <a:srgbClr val="000000"/>
                        </a:solidFill>
                        <a:effectLst/>
                        <a:latin typeface="+mn-ea"/>
                        <a:ea typeface="+mn-ea"/>
                      </a:endParaRPr>
                    </a:p>
                  </a:txBody>
                  <a:tcPr marL="6350" marR="6350" marT="6350" marB="0" anchor="b"/>
                </a:tc>
                <a:tc>
                  <a:txBody>
                    <a:bodyPr/>
                    <a:lstStyle/>
                    <a:p>
                      <a:pPr algn="l" fontAlgn="b"/>
                      <a:r>
                        <a:rPr lang="en-US" altLang="zh-CN" sz="1200" dirty="0"/>
                        <a:t>101.7.186.129</a:t>
                      </a:r>
                      <a:endParaRPr lang="en-US" altLang="zh-CN" sz="1200" b="1" i="0" u="none" strike="noStrike" dirty="0">
                        <a:solidFill>
                          <a:srgbClr val="000000"/>
                        </a:solidFill>
                        <a:effectLst/>
                        <a:latin typeface="+mn-ea"/>
                        <a:ea typeface="+mn-ea"/>
                      </a:endParaRPr>
                    </a:p>
                  </a:txBody>
                  <a:tcPr marL="6350" marR="6350" marT="6350" marB="0" anchor="b"/>
                </a:tc>
                <a:tc>
                  <a:txBody>
                    <a:bodyPr/>
                    <a:lstStyle/>
                    <a:p>
                      <a:pPr algn="l" fontAlgn="b"/>
                      <a:endParaRPr lang="en-US" sz="1200" b="1" i="0" u="none" strike="noStrike" dirty="0">
                        <a:solidFill>
                          <a:srgbClr val="000000"/>
                        </a:solidFill>
                        <a:effectLst/>
                        <a:latin typeface="+mn-ea"/>
                        <a:ea typeface="+mn-ea"/>
                      </a:endParaRPr>
                    </a:p>
                  </a:txBody>
                  <a:tcPr marL="6350" marR="6350" marT="6350" marB="0" anchor="b"/>
                </a:tc>
                <a:extLst>
                  <a:ext uri="{0D108BD9-81ED-4DB2-BD59-A6C34878D82A}">
                    <a16:rowId xmlns:a16="http://schemas.microsoft.com/office/drawing/2014/main" val="4120546523"/>
                  </a:ext>
                </a:extLst>
              </a:tr>
            </a:tbl>
          </a:graphicData>
        </a:graphic>
      </p:graphicFrame>
      <p:sp>
        <p:nvSpPr>
          <p:cNvPr id="5" name="文本框 4">
            <a:extLst>
              <a:ext uri="{FF2B5EF4-FFF2-40B4-BE49-F238E27FC236}">
                <a16:creationId xmlns:a16="http://schemas.microsoft.com/office/drawing/2014/main" id="{D69148B8-D032-42C6-9B1F-2AD2B2964A4D}"/>
              </a:ext>
            </a:extLst>
          </p:cNvPr>
          <p:cNvSpPr txBox="1"/>
          <p:nvPr/>
        </p:nvSpPr>
        <p:spPr>
          <a:xfrm>
            <a:off x="152400" y="4953000"/>
            <a:ext cx="12496800" cy="1323439"/>
          </a:xfrm>
          <a:prstGeom prst="rect">
            <a:avLst/>
          </a:prstGeom>
          <a:noFill/>
        </p:spPr>
        <p:txBody>
          <a:bodyPr wrap="square" rtlCol="0">
            <a:spAutoFit/>
          </a:bodyPr>
          <a:lstStyle/>
          <a:p>
            <a:r>
              <a:rPr lang="zh-CN" altLang="en-US" sz="2000" dirty="0"/>
              <a:t>管理员上传公共数据是用</a:t>
            </a:r>
            <a:r>
              <a:rPr lang="en-US" altLang="zh-CN" sz="2000" dirty="0"/>
              <a:t>root</a:t>
            </a:r>
            <a:r>
              <a:rPr lang="zh-CN" altLang="en-US" sz="2000" dirty="0"/>
              <a:t>用户登录</a:t>
            </a:r>
            <a:r>
              <a:rPr lang="en-US" altLang="zh-CN" sz="2000" dirty="0"/>
              <a:t>101.7.186.128</a:t>
            </a:r>
            <a:r>
              <a:rPr lang="zh-CN" altLang="en-US" sz="2000" b="1" i="0" u="none" strike="noStrike" dirty="0">
                <a:solidFill>
                  <a:srgbClr val="000000"/>
                </a:solidFill>
                <a:effectLst/>
                <a:latin typeface="+mn-ea"/>
                <a:ea typeface="+mn-ea"/>
              </a:rPr>
              <a:t> 地址 端口号</a:t>
            </a:r>
            <a:r>
              <a:rPr lang="en-US" altLang="zh-CN" sz="2000" b="1" i="0" u="none" strike="noStrike" dirty="0">
                <a:solidFill>
                  <a:srgbClr val="000000"/>
                </a:solidFill>
                <a:effectLst/>
                <a:latin typeface="+mn-ea"/>
                <a:ea typeface="+mn-ea"/>
              </a:rPr>
              <a:t>22</a:t>
            </a:r>
          </a:p>
          <a:p>
            <a:r>
              <a:rPr lang="en-US" altLang="zh-CN" sz="2000" b="1" dirty="0">
                <a:solidFill>
                  <a:srgbClr val="000000"/>
                </a:solidFill>
                <a:latin typeface="+mn-ea"/>
              </a:rPr>
              <a:t>admin</a:t>
            </a:r>
            <a:r>
              <a:rPr lang="zh-CN" altLang="en-US" sz="2000" b="1" dirty="0">
                <a:solidFill>
                  <a:srgbClr val="000000"/>
                </a:solidFill>
                <a:latin typeface="+mn-ea"/>
              </a:rPr>
              <a:t>用户只用于</a:t>
            </a:r>
            <a:r>
              <a:rPr lang="en-US" altLang="zh-CN" sz="2000" b="1" dirty="0">
                <a:solidFill>
                  <a:srgbClr val="000000"/>
                </a:solidFill>
                <a:latin typeface="+mn-ea"/>
              </a:rPr>
              <a:t>web</a:t>
            </a:r>
            <a:r>
              <a:rPr lang="zh-CN" altLang="en-US" sz="2000" b="1" dirty="0">
                <a:solidFill>
                  <a:srgbClr val="000000"/>
                </a:solidFill>
                <a:latin typeface="+mn-ea"/>
              </a:rPr>
              <a:t>页面管理，无法用于服务器系统的</a:t>
            </a:r>
            <a:r>
              <a:rPr lang="en-US" altLang="zh-CN" sz="2000" b="1" dirty="0" err="1">
                <a:solidFill>
                  <a:srgbClr val="000000"/>
                </a:solidFill>
                <a:latin typeface="+mn-ea"/>
              </a:rPr>
              <a:t>ssh</a:t>
            </a:r>
            <a:r>
              <a:rPr lang="zh-CN" altLang="en-US" sz="2000" b="1" dirty="0">
                <a:solidFill>
                  <a:srgbClr val="000000"/>
                </a:solidFill>
                <a:latin typeface="+mn-ea"/>
              </a:rPr>
              <a:t>登录</a:t>
            </a:r>
            <a:endParaRPr lang="en-US" altLang="zh-CN" sz="2000" b="1" dirty="0">
              <a:solidFill>
                <a:srgbClr val="000000"/>
              </a:solidFill>
              <a:latin typeface="+mn-ea"/>
            </a:endParaRPr>
          </a:p>
          <a:p>
            <a:r>
              <a:rPr lang="zh-CN" altLang="en-US" sz="2000" b="1" i="0" u="none" strike="noStrike" dirty="0">
                <a:solidFill>
                  <a:srgbClr val="000000"/>
                </a:solidFill>
                <a:effectLst/>
                <a:latin typeface="+mn-ea"/>
                <a:ea typeface="+mn-ea"/>
              </a:rPr>
              <a:t>普通用户可以登录容器内上传下载数据，也可以直接登录</a:t>
            </a:r>
            <a:r>
              <a:rPr lang="en-US" altLang="zh-CN" sz="2000" b="1" i="0" u="none" strike="noStrike" dirty="0">
                <a:solidFill>
                  <a:srgbClr val="000000"/>
                </a:solidFill>
                <a:effectLst/>
                <a:latin typeface="+mn-ea"/>
                <a:ea typeface="+mn-ea"/>
              </a:rPr>
              <a:t>gpu01</a:t>
            </a:r>
            <a:r>
              <a:rPr lang="zh-CN" altLang="en-US" sz="2000" b="1" i="0" u="none" strike="noStrike" dirty="0">
                <a:solidFill>
                  <a:srgbClr val="000000"/>
                </a:solidFill>
                <a:effectLst/>
                <a:latin typeface="+mn-ea"/>
                <a:ea typeface="+mn-ea"/>
              </a:rPr>
              <a:t>的系统</a:t>
            </a:r>
            <a:r>
              <a:rPr lang="en-US" altLang="zh-CN" sz="2000" dirty="0"/>
              <a:t>101.7.186.128</a:t>
            </a:r>
            <a:r>
              <a:rPr lang="en-US" altLang="zh-CN" sz="2000" b="1" i="0" u="none" strike="noStrike" dirty="0">
                <a:solidFill>
                  <a:srgbClr val="000000"/>
                </a:solidFill>
                <a:effectLst/>
                <a:latin typeface="+mn-ea"/>
                <a:ea typeface="+mn-ea"/>
              </a:rPr>
              <a:t> </a:t>
            </a:r>
            <a:r>
              <a:rPr lang="zh-CN" altLang="en-US" sz="2000" b="1" i="0" u="none" strike="noStrike" dirty="0">
                <a:solidFill>
                  <a:srgbClr val="000000"/>
                </a:solidFill>
                <a:effectLst/>
                <a:latin typeface="+mn-ea"/>
                <a:ea typeface="+mn-ea"/>
              </a:rPr>
              <a:t>端口</a:t>
            </a:r>
            <a:r>
              <a:rPr lang="en-US" altLang="zh-CN" sz="2000" b="1" i="0" u="none" strike="noStrike" dirty="0">
                <a:solidFill>
                  <a:srgbClr val="000000"/>
                </a:solidFill>
                <a:effectLst/>
                <a:latin typeface="+mn-ea"/>
                <a:ea typeface="+mn-ea"/>
              </a:rPr>
              <a:t>22</a:t>
            </a:r>
            <a:r>
              <a:rPr lang="zh-CN" altLang="en-US" sz="2000" b="1" i="0" u="none" strike="noStrike" dirty="0">
                <a:solidFill>
                  <a:srgbClr val="000000"/>
                </a:solidFill>
                <a:effectLst/>
                <a:latin typeface="+mn-ea"/>
                <a:ea typeface="+mn-ea"/>
              </a:rPr>
              <a:t>，</a:t>
            </a:r>
            <a:endParaRPr lang="en-US" altLang="zh-CN" sz="2000" b="1" i="0" u="none" strike="noStrike" dirty="0">
              <a:solidFill>
                <a:srgbClr val="000000"/>
              </a:solidFill>
              <a:effectLst/>
              <a:latin typeface="+mn-ea"/>
              <a:ea typeface="+mn-ea"/>
            </a:endParaRPr>
          </a:p>
          <a:p>
            <a:r>
              <a:rPr lang="zh-CN" altLang="en-US" sz="2000" b="1" i="0" u="none" strike="noStrike" dirty="0">
                <a:solidFill>
                  <a:srgbClr val="000000"/>
                </a:solidFill>
                <a:effectLst/>
                <a:latin typeface="+mn-ea"/>
                <a:ea typeface="+mn-ea"/>
              </a:rPr>
              <a:t>上传下载数据</a:t>
            </a:r>
            <a:endParaRPr lang="en-US" altLang="zh-CN" sz="2000" b="1" i="0" u="none" strike="noStrike" dirty="0">
              <a:solidFill>
                <a:srgbClr val="000000"/>
              </a:solidFill>
              <a:effectLst/>
              <a:latin typeface="+mn-ea"/>
              <a:ea typeface="+mn-ea"/>
            </a:endParaRPr>
          </a:p>
        </p:txBody>
      </p:sp>
    </p:spTree>
    <p:extLst>
      <p:ext uri="{BB962C8B-B14F-4D97-AF65-F5344CB8AC3E}">
        <p14:creationId xmlns:p14="http://schemas.microsoft.com/office/powerpoint/2010/main" val="2571637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94456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58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3" name="矩形 2">
            <a:extLst>
              <a:ext uri="{FF2B5EF4-FFF2-40B4-BE49-F238E27FC236}">
                <a16:creationId xmlns:a16="http://schemas.microsoft.com/office/drawing/2014/main" id="{6FDEB2EA-790B-4E35-AB8C-FB0390AEC4C4}"/>
              </a:ext>
            </a:extLst>
          </p:cNvPr>
          <p:cNvSpPr/>
          <p:nvPr/>
        </p:nvSpPr>
        <p:spPr>
          <a:xfrm>
            <a:off x="914400" y="1218809"/>
            <a:ext cx="10896600" cy="4059894"/>
          </a:xfrm>
          <a:prstGeom prst="rect">
            <a:avLst/>
          </a:prstGeom>
        </p:spPr>
        <p:txBody>
          <a:bodyPr wrap="square">
            <a:spAutoFit/>
          </a:bodyPr>
          <a:lstStyle/>
          <a:p>
            <a:pPr lvl="1"/>
            <a:r>
              <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b="1" kern="2200" dirty="0">
                <a:latin typeface="微软雅黑" panose="020B0503020204020204" pitchFamily="34" charset="-122"/>
                <a:ea typeface="微软雅黑" panose="020B0503020204020204" pitchFamily="34" charset="-122"/>
                <a:cs typeface="Times New Roman" panose="02020603050405020304" pitchFamily="18" charset="0"/>
              </a:rPr>
              <a:t>安装</a:t>
            </a:r>
            <a:r>
              <a:rPr lang="zh-CN" altLang="en-US" b="1" kern="2200" dirty="0">
                <a:latin typeface="微软雅黑" panose="020B0503020204020204" pitchFamily="34" charset="-122"/>
                <a:ea typeface="微软雅黑" panose="020B0503020204020204" pitchFamily="34" charset="-122"/>
                <a:cs typeface="Times New Roman" panose="02020603050405020304" pitchFamily="18" charset="0"/>
              </a:rPr>
              <a:t>介质及软件</a:t>
            </a:r>
            <a:r>
              <a:rPr lang="zh-CN" altLang="zh-CN" b="1" kern="2200" dirty="0">
                <a:latin typeface="微软雅黑" panose="020B0503020204020204" pitchFamily="34" charset="-122"/>
                <a:ea typeface="微软雅黑" panose="020B0503020204020204" pitchFamily="34" charset="-122"/>
                <a:cs typeface="Times New Roman" panose="02020603050405020304" pitchFamily="18" charset="0"/>
              </a:rPr>
              <a:t>包准备</a:t>
            </a:r>
          </a:p>
          <a:p>
            <a:pPr indent="304800">
              <a:lnSpc>
                <a:spcPct val="150000"/>
              </a:lnSpc>
              <a:spcAft>
                <a:spcPts val="0"/>
              </a:spcAft>
            </a:pPr>
            <a:r>
              <a:rPr lang="zh-CN" altLang="zh-CN" kern="100" dirty="0">
                <a:latin typeface="微软雅黑" panose="020B0503020204020204" pitchFamily="34" charset="-122"/>
                <a:ea typeface="微软雅黑" panose="020B0503020204020204" pitchFamily="34" charset="-122"/>
              </a:rPr>
              <a:t>操作系统安装包</a:t>
            </a:r>
            <a:r>
              <a:rPr lang="zh-CN" altLang="en-US" kern="100" dirty="0">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CentOS</a:t>
            </a:r>
            <a:r>
              <a:rPr lang="zh-CN" altLang="zh-CN" kern="100" dirty="0">
                <a:latin typeface="微软雅黑" panose="020B0503020204020204" pitchFamily="34" charset="-122"/>
                <a:ea typeface="微软雅黑" panose="020B0503020204020204" pitchFamily="34" charset="-122"/>
              </a:rPr>
              <a:t>系统版本：</a:t>
            </a:r>
            <a:r>
              <a:rPr lang="en-US" altLang="zh-CN" kern="100" dirty="0">
                <a:latin typeface="微软雅黑" panose="020B0503020204020204" pitchFamily="34" charset="-122"/>
                <a:ea typeface="微软雅黑" panose="020B0503020204020204" pitchFamily="34" charset="-122"/>
              </a:rPr>
              <a:t>AIStation2.2</a:t>
            </a:r>
            <a:r>
              <a:rPr lang="zh-CN" altLang="zh-CN" kern="100" dirty="0">
                <a:latin typeface="微软雅黑" panose="020B0503020204020204" pitchFamily="34" charset="-122"/>
                <a:ea typeface="微软雅黑" panose="020B0503020204020204" pitchFamily="34" charset="-122"/>
              </a:rPr>
              <a:t>目前基于</a:t>
            </a:r>
            <a:r>
              <a:rPr lang="en-US" altLang="zh-CN" kern="100" dirty="0">
                <a:latin typeface="微软雅黑" panose="020B0503020204020204" pitchFamily="34" charset="-122"/>
                <a:ea typeface="微软雅黑" panose="020B0503020204020204" pitchFamily="34" charset="-122"/>
              </a:rPr>
              <a:t>Centos7.5</a:t>
            </a:r>
            <a:r>
              <a:rPr lang="zh-CN" altLang="zh-CN" kern="100" dirty="0">
                <a:latin typeface="微软雅黑" panose="020B0503020204020204" pitchFamily="34" charset="-122"/>
                <a:ea typeface="微软雅黑" panose="020B0503020204020204" pitchFamily="34" charset="-122"/>
              </a:rPr>
              <a:t>版本</a:t>
            </a:r>
            <a:r>
              <a:rPr lang="zh-CN" altLang="en-US" kern="100" dirty="0">
                <a:latin typeface="微软雅黑" panose="020B0503020204020204" pitchFamily="34" charset="-122"/>
                <a:ea typeface="微软雅黑" panose="020B0503020204020204" pitchFamily="34" charset="-122"/>
              </a:rPr>
              <a:t>，</a:t>
            </a:r>
            <a:r>
              <a:rPr lang="en-US" altLang="zh-CN" kern="100" dirty="0">
                <a:latin typeface="微软雅黑" panose="020B0503020204020204" pitchFamily="34" charset="-122"/>
                <a:ea typeface="微软雅黑" panose="020B0503020204020204" pitchFamily="34" charset="-122"/>
              </a:rPr>
              <a:t>CentOS-7.5-x86_64-DVD-1804.iso</a:t>
            </a:r>
            <a:endParaRPr lang="zh-CN" altLang="zh-CN" kern="100" dirty="0">
              <a:latin typeface="微软雅黑" panose="020B0503020204020204" pitchFamily="34" charset="-122"/>
              <a:ea typeface="微软雅黑" panose="020B0503020204020204" pitchFamily="34" charset="-122"/>
            </a:endParaRPr>
          </a:p>
          <a:p>
            <a:pPr indent="304800">
              <a:lnSpc>
                <a:spcPct val="150000"/>
              </a:lnSpc>
              <a:spcAft>
                <a:spcPts val="0"/>
              </a:spcAft>
            </a:pPr>
            <a:r>
              <a:rPr lang="en-US" altLang="zh-CN" kern="100" dirty="0" err="1">
                <a:latin typeface="微软雅黑" panose="020B0503020204020204" pitchFamily="34" charset="-122"/>
                <a:ea typeface="微软雅黑" panose="020B0503020204020204" pitchFamily="34" charset="-122"/>
              </a:rPr>
              <a:t>aistation</a:t>
            </a:r>
            <a:r>
              <a:rPr lang="zh-CN" altLang="zh-CN" kern="100" dirty="0">
                <a:latin typeface="微软雅黑" panose="020B0503020204020204" pitchFamily="34" charset="-122"/>
                <a:ea typeface="微软雅黑" panose="020B0503020204020204" pitchFamily="34" charset="-122"/>
              </a:rPr>
              <a:t>的安装包</a:t>
            </a:r>
            <a:r>
              <a:rPr lang="zh-CN" altLang="en-US" kern="100" dirty="0">
                <a:latin typeface="微软雅黑" panose="020B0503020204020204" pitchFamily="34" charset="-122"/>
                <a:ea typeface="微软雅黑" panose="020B0503020204020204" pitchFamily="34" charset="-122"/>
              </a:rPr>
              <a:t>：</a:t>
            </a:r>
            <a:r>
              <a:rPr lang="pt-BR" altLang="zh-CN" kern="100" dirty="0">
                <a:latin typeface="微软雅黑" panose="020B0503020204020204" pitchFamily="34" charset="-122"/>
                <a:ea typeface="微软雅黑" panose="020B0503020204020204" pitchFamily="34" charset="-122"/>
              </a:rPr>
              <a:t>AIStation-V2R2A801-b1.el7.x86.64.20200903.tar.gz</a:t>
            </a:r>
            <a:r>
              <a:rPr lang="zh-CN" altLang="zh-CN" kern="100" dirty="0">
                <a:latin typeface="微软雅黑" panose="020B0503020204020204" pitchFamily="34" charset="-122"/>
                <a:ea typeface="微软雅黑" panose="020B0503020204020204" pitchFamily="34" charset="-122"/>
              </a:rPr>
              <a:t>（针对不同的</a:t>
            </a:r>
            <a:r>
              <a:rPr lang="en-US" altLang="zh-CN" kern="100" dirty="0">
                <a:latin typeface="微软雅黑" panose="020B0503020204020204" pitchFamily="34" charset="-122"/>
                <a:ea typeface="微软雅黑" panose="020B0503020204020204" pitchFamily="34" charset="-122"/>
              </a:rPr>
              <a:t>OS</a:t>
            </a:r>
            <a:r>
              <a:rPr lang="zh-CN" altLang="zh-CN" kern="100" dirty="0">
                <a:latin typeface="微软雅黑" panose="020B0503020204020204" pitchFamily="34" charset="-122"/>
                <a:ea typeface="微软雅黑" panose="020B0503020204020204" pitchFamily="34" charset="-122"/>
              </a:rPr>
              <a:t>系统有不同的安装包提供）</a:t>
            </a:r>
          </a:p>
          <a:p>
            <a:pPr indent="304800">
              <a:lnSpc>
                <a:spcPct val="150000"/>
              </a:lnSpc>
              <a:spcAft>
                <a:spcPts val="0"/>
              </a:spcAft>
            </a:pPr>
            <a:r>
              <a:rPr lang="zh-CN" altLang="zh-CN" kern="100" dirty="0">
                <a:latin typeface="微软雅黑" panose="020B0503020204020204" pitchFamily="34" charset="-122"/>
                <a:ea typeface="微软雅黑" panose="020B0503020204020204" pitchFamily="34" charset="-122"/>
              </a:rPr>
              <a:t>预置依赖安装包、镜像：</a:t>
            </a:r>
            <a:r>
              <a:rPr lang="en-US" altLang="zh-CN" kern="100" dirty="0">
                <a:latin typeface="微软雅黑" panose="020B0503020204020204" pitchFamily="34" charset="-122"/>
                <a:ea typeface="微软雅黑" panose="020B0503020204020204" pitchFamily="34" charset="-122"/>
              </a:rPr>
              <a:t>packages.tar.gz</a:t>
            </a:r>
          </a:p>
          <a:p>
            <a:pPr lvl="1">
              <a:lnSpc>
                <a:spcPct val="150000"/>
              </a:lnSpc>
              <a:spcAft>
                <a:spcPts val="0"/>
              </a:spcAft>
            </a:pPr>
            <a:r>
              <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1" kern="2200" dirty="0">
                <a:latin typeface="微软雅黑" panose="020B0503020204020204" pitchFamily="34" charset="-122"/>
                <a:ea typeface="微软雅黑" panose="020B0503020204020204" pitchFamily="34" charset="-122"/>
                <a:cs typeface="Times New Roman" panose="02020603050405020304" pitchFamily="18" charset="0"/>
              </a:rPr>
              <a:t>安装节点操作系统</a:t>
            </a:r>
            <a:endPar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nSpc>
                <a:spcPct val="150000"/>
              </a:lnSpc>
              <a:spcAft>
                <a:spcPts val="0"/>
              </a:spcAft>
            </a:pPr>
            <a:r>
              <a:rPr lang="zh-CN" altLang="en-US" kern="100" dirty="0">
                <a:latin typeface="微软雅黑" panose="020B0503020204020204" pitchFamily="34" charset="-122"/>
                <a:ea typeface="微软雅黑" panose="020B0503020204020204" pitchFamily="34" charset="-122"/>
              </a:rPr>
              <a:t>安装步骤略，节点</a:t>
            </a:r>
            <a:r>
              <a:rPr lang="en-US" altLang="zh-CN" kern="100" dirty="0">
                <a:latin typeface="微软雅黑" panose="020B0503020204020204" pitchFamily="34" charset="-122"/>
                <a:ea typeface="微软雅黑" panose="020B0503020204020204" pitchFamily="34" charset="-122"/>
              </a:rPr>
              <a:t>raid</a:t>
            </a:r>
            <a:r>
              <a:rPr lang="zh-CN" altLang="en-US" kern="100" dirty="0">
                <a:latin typeface="微软雅黑" panose="020B0503020204020204" pitchFamily="34" charset="-122"/>
                <a:ea typeface="微软雅黑" panose="020B0503020204020204" pitchFamily="34" charset="-122"/>
              </a:rPr>
              <a:t>划分及系统分区方案，按照软件环境规划设置，注意必须选择最小化安装，安装完操作系统后，只需根据规划配置好</a:t>
            </a:r>
            <a:r>
              <a:rPr lang="en-US" altLang="zh-CN" kern="100" dirty="0">
                <a:latin typeface="微软雅黑" panose="020B0503020204020204" pitchFamily="34" charset="-122"/>
                <a:ea typeface="微软雅黑" panose="020B0503020204020204" pitchFamily="34" charset="-122"/>
              </a:rPr>
              <a:t>IP</a:t>
            </a:r>
            <a:r>
              <a:rPr lang="zh-CN" altLang="en-US" kern="100" dirty="0">
                <a:latin typeface="微软雅黑" panose="020B0503020204020204" pitchFamily="34" charset="-122"/>
                <a:ea typeface="微软雅黑" panose="020B0503020204020204" pitchFamily="34" charset="-122"/>
              </a:rPr>
              <a:t>地址即可，其余不需要任何设置，</a:t>
            </a:r>
            <a:r>
              <a:rPr lang="en-US" altLang="zh-CN" kern="100" dirty="0" err="1">
                <a:latin typeface="微软雅黑" panose="020B0503020204020204" pitchFamily="34" charset="-122"/>
                <a:ea typeface="微软雅黑" panose="020B0503020204020204" pitchFamily="34" charset="-122"/>
              </a:rPr>
              <a:t>aistation</a:t>
            </a:r>
            <a:r>
              <a:rPr lang="zh-CN" altLang="en-US" kern="100" dirty="0">
                <a:latin typeface="微软雅黑" panose="020B0503020204020204" pitchFamily="34" charset="-122"/>
                <a:ea typeface="微软雅黑" panose="020B0503020204020204" pitchFamily="34" charset="-122"/>
              </a:rPr>
              <a:t>在安装过程中会自动配置必要的设置。</a:t>
            </a:r>
            <a:endParaRPr lang="zh-CN" altLang="zh-CN"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000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505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3" name="矩形 2">
            <a:extLst>
              <a:ext uri="{FF2B5EF4-FFF2-40B4-BE49-F238E27FC236}">
                <a16:creationId xmlns:a16="http://schemas.microsoft.com/office/drawing/2014/main" id="{6FDEB2EA-790B-4E35-AB8C-FB0390AEC4C4}"/>
              </a:ext>
            </a:extLst>
          </p:cNvPr>
          <p:cNvSpPr/>
          <p:nvPr/>
        </p:nvSpPr>
        <p:spPr>
          <a:xfrm>
            <a:off x="914400" y="1218809"/>
            <a:ext cx="10896600" cy="5078313"/>
          </a:xfrm>
          <a:prstGeom prst="rect">
            <a:avLst/>
          </a:prstGeom>
        </p:spPr>
        <p:txBody>
          <a:bodyPr wrap="square">
            <a:spAutoFit/>
          </a:bodyPr>
          <a:lstStyle/>
          <a:p>
            <a:pPr lvl="1"/>
            <a:r>
              <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1" kern="2200" dirty="0">
                <a:latin typeface="微软雅黑" panose="020B0503020204020204" pitchFamily="34" charset="-122"/>
                <a:ea typeface="微软雅黑" panose="020B0503020204020204" pitchFamily="34" charset="-122"/>
                <a:cs typeface="Times New Roman" panose="02020603050405020304" pitchFamily="18" charset="0"/>
              </a:rPr>
              <a:t>修改安装配置文件</a:t>
            </a:r>
            <a:endParaRPr lang="zh-CN" altLang="zh-CN" b="1" kern="22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dirty="0"/>
              <a:t>      </a:t>
            </a:r>
            <a:r>
              <a:rPr lang="zh-CN" altLang="en-US" dirty="0"/>
              <a:t>解压如下两个压缩包</a:t>
            </a:r>
            <a:endParaRPr lang="en-US" altLang="zh-CN" dirty="0"/>
          </a:p>
          <a:p>
            <a:pPr>
              <a:lnSpc>
                <a:spcPct val="150000"/>
              </a:lnSpc>
            </a:pPr>
            <a:r>
              <a:rPr lang="en-US" altLang="zh-CN" kern="100" dirty="0">
                <a:latin typeface="微软雅黑" panose="020B0503020204020204" pitchFamily="34" charset="-122"/>
                <a:ea typeface="微软雅黑" panose="020B0503020204020204" pitchFamily="34" charset="-122"/>
              </a:rPr>
              <a:t>   </a:t>
            </a:r>
            <a:r>
              <a:rPr lang="pt-BR" altLang="zh-CN" kern="100" dirty="0">
                <a:latin typeface="微软雅黑" panose="020B0503020204020204" pitchFamily="34" charset="-122"/>
                <a:ea typeface="微软雅黑" panose="020B0503020204020204" pitchFamily="34" charset="-122"/>
              </a:rPr>
              <a:t> AIStation-V2R2A801-b1.el7.x86.64.20200903.tar.gz</a:t>
            </a:r>
          </a:p>
          <a:p>
            <a:pPr>
              <a:lnSpc>
                <a:spcPct val="150000"/>
              </a:lnSpc>
            </a:pPr>
            <a:r>
              <a:rPr lang="en-US" altLang="zh-CN" kern="100" dirty="0">
                <a:latin typeface="微软雅黑" panose="020B0503020204020204" pitchFamily="34" charset="-122"/>
                <a:ea typeface="微软雅黑" panose="020B0503020204020204" pitchFamily="34" charset="-122"/>
              </a:rPr>
              <a:t>    packages.tar.gz</a:t>
            </a:r>
          </a:p>
          <a:p>
            <a:pPr>
              <a:lnSpc>
                <a:spcPct val="150000"/>
              </a:lnSpc>
            </a:pPr>
            <a:r>
              <a:rPr lang="en-US" altLang="zh-CN" kern="100" dirty="0">
                <a:latin typeface="微软雅黑" panose="020B0503020204020204" pitchFamily="34" charset="-122"/>
                <a:ea typeface="微软雅黑" panose="020B0503020204020204" pitchFamily="34" charset="-122"/>
              </a:rPr>
              <a:t>    </a:t>
            </a:r>
            <a:r>
              <a:rPr lang="zh-CN" altLang="en-US" kern="100" dirty="0">
                <a:latin typeface="微软雅黑" panose="020B0503020204020204" pitchFamily="34" charset="-122"/>
                <a:ea typeface="微软雅黑" panose="020B0503020204020204" pitchFamily="34" charset="-122"/>
              </a:rPr>
              <a:t>解压到</a:t>
            </a:r>
            <a:r>
              <a:rPr lang="en-US" altLang="zh-CN" kern="100" dirty="0">
                <a:latin typeface="微软雅黑" panose="020B0503020204020204" pitchFamily="34" charset="-122"/>
                <a:ea typeface="微软雅黑" panose="020B0503020204020204" pitchFamily="34" charset="-122"/>
              </a:rPr>
              <a:t>/home</a:t>
            </a:r>
            <a:r>
              <a:rPr lang="zh-CN" altLang="en-US" kern="100" dirty="0">
                <a:latin typeface="微软雅黑" panose="020B0503020204020204" pitchFamily="34" charset="-122"/>
                <a:ea typeface="微软雅黑" panose="020B0503020204020204" pitchFamily="34" charset="-122"/>
              </a:rPr>
              <a:t>目录</a:t>
            </a:r>
            <a:endParaRPr lang="en-US" altLang="zh-CN" kern="100" dirty="0">
              <a:latin typeface="微软雅黑" panose="020B0503020204020204" pitchFamily="34" charset="-122"/>
              <a:ea typeface="微软雅黑" panose="020B0503020204020204" pitchFamily="34" charset="-122"/>
            </a:endParaRPr>
          </a:p>
          <a:p>
            <a:pPr>
              <a:lnSpc>
                <a:spcPct val="150000"/>
              </a:lnSpc>
            </a:pPr>
            <a:r>
              <a:rPr lang="en-US" altLang="zh-CN" kern="100" dirty="0">
                <a:latin typeface="微软雅黑" panose="020B0503020204020204" pitchFamily="34" charset="-122"/>
                <a:ea typeface="微软雅黑" panose="020B0503020204020204" pitchFamily="34" charset="-122"/>
              </a:rPr>
              <a:t>    </a:t>
            </a:r>
            <a:r>
              <a:rPr lang="zh-CN" altLang="en-US" kern="100" dirty="0">
                <a:latin typeface="微软雅黑" panose="020B0503020204020204" pitchFamily="34" charset="-122"/>
                <a:ea typeface="微软雅黑" panose="020B0503020204020204" pitchFamily="34" charset="-122"/>
              </a:rPr>
              <a:t>解压出如下两个文件夹</a:t>
            </a:r>
            <a:endParaRPr lang="en-US" altLang="zh-CN" kern="100" dirty="0">
              <a:latin typeface="微软雅黑" panose="020B0503020204020204" pitchFamily="34" charset="-122"/>
              <a:ea typeface="微软雅黑" panose="020B0503020204020204" pitchFamily="34" charset="-122"/>
            </a:endParaRPr>
          </a:p>
          <a:p>
            <a:pPr>
              <a:lnSpc>
                <a:spcPct val="150000"/>
              </a:lnSpc>
            </a:pPr>
            <a:r>
              <a:rPr lang="en-US" altLang="zh-CN" kern="100" dirty="0">
                <a:latin typeface="微软雅黑" panose="020B0503020204020204" pitchFamily="34" charset="-122"/>
                <a:ea typeface="微软雅黑" panose="020B0503020204020204" pitchFamily="34" charset="-122"/>
              </a:rPr>
              <a:t>   deploy-script  packages</a:t>
            </a:r>
          </a:p>
          <a:p>
            <a:pPr>
              <a:lnSpc>
                <a:spcPct val="150000"/>
              </a:lnSpc>
            </a:pPr>
            <a:endParaRPr lang="en-US" altLang="zh-CN" kern="100" dirty="0">
              <a:latin typeface="微软雅黑" panose="020B0503020204020204" pitchFamily="34" charset="-122"/>
              <a:ea typeface="微软雅黑" panose="020B0503020204020204" pitchFamily="34" charset="-122"/>
            </a:endParaRPr>
          </a:p>
          <a:p>
            <a:pPr>
              <a:lnSpc>
                <a:spcPct val="150000"/>
              </a:lnSpc>
            </a:pPr>
            <a:r>
              <a:rPr lang="en-US" altLang="zh-CN" kern="100" dirty="0">
                <a:latin typeface="微软雅黑" panose="020B0503020204020204" pitchFamily="34" charset="-122"/>
                <a:ea typeface="微软雅黑" panose="020B0503020204020204" pitchFamily="34" charset="-122"/>
              </a:rPr>
              <a:t>   </a:t>
            </a:r>
            <a:r>
              <a:rPr lang="zh-CN" altLang="zh-CN" kern="100" dirty="0">
                <a:latin typeface="微软雅黑" panose="020B0503020204020204" pitchFamily="34" charset="-122"/>
                <a:ea typeface="微软雅黑" panose="020B0503020204020204" pitchFamily="34" charset="-122"/>
              </a:rPr>
              <a:t>根据配置需求，安装配置</a:t>
            </a:r>
            <a:r>
              <a:rPr lang="zh-CN" altLang="en-US" kern="100" dirty="0">
                <a:latin typeface="微软雅黑" panose="020B0503020204020204" pitchFamily="34" charset="-122"/>
                <a:ea typeface="微软雅黑" panose="020B0503020204020204" pitchFamily="34" charset="-122"/>
              </a:rPr>
              <a:t>需要</a:t>
            </a:r>
            <a:r>
              <a:rPr lang="zh-CN" altLang="zh-CN" kern="100" dirty="0">
                <a:latin typeface="微软雅黑" panose="020B0503020204020204" pitchFamily="34" charset="-122"/>
                <a:ea typeface="微软雅黑" panose="020B0503020204020204" pitchFamily="34" charset="-122"/>
              </a:rPr>
              <a:t>修改如下两个配置文件</a:t>
            </a:r>
            <a:r>
              <a:rPr lang="zh-CN" altLang="en-US" kern="100" dirty="0">
                <a:latin typeface="微软雅黑" panose="020B0503020204020204" pitchFamily="34" charset="-122"/>
                <a:ea typeface="微软雅黑" panose="020B0503020204020204" pitchFamily="34" charset="-122"/>
              </a:rPr>
              <a:t>，具体参数可以参考详细安装文档</a:t>
            </a:r>
            <a:endParaRPr lang="zh-CN" altLang="zh-CN" kern="100" dirty="0">
              <a:latin typeface="微软雅黑" panose="020B0503020204020204" pitchFamily="34" charset="-122"/>
              <a:ea typeface="微软雅黑" panose="020B0503020204020204" pitchFamily="34" charset="-122"/>
            </a:endParaRPr>
          </a:p>
          <a:p>
            <a:pPr>
              <a:lnSpc>
                <a:spcPct val="150000"/>
              </a:lnSpc>
            </a:pPr>
            <a:r>
              <a:rPr lang="en-US" altLang="zh-CN" kern="100" dirty="0">
                <a:solidFill>
                  <a:srgbClr val="FF0000"/>
                </a:solidFill>
                <a:latin typeface="微软雅黑" panose="020B0503020204020204" pitchFamily="34" charset="-122"/>
                <a:ea typeface="微软雅黑" panose="020B0503020204020204" pitchFamily="34" charset="-122"/>
              </a:rPr>
              <a:t>   </a:t>
            </a:r>
            <a:r>
              <a:rPr lang="zh-CN" altLang="zh-CN" kern="100" dirty="0">
                <a:solidFill>
                  <a:srgbClr val="FF0000"/>
                </a:solidFill>
                <a:latin typeface="微软雅黑" panose="020B0503020204020204" pitchFamily="34" charset="-122"/>
                <a:ea typeface="微软雅黑" panose="020B0503020204020204" pitchFamily="34" charset="-122"/>
              </a:rPr>
              <a:t>修改</a:t>
            </a:r>
            <a:r>
              <a:rPr lang="en-US" altLang="zh-CN" kern="100" dirty="0">
                <a:solidFill>
                  <a:srgbClr val="FF0000"/>
                </a:solidFill>
                <a:latin typeface="微软雅黑" panose="020B0503020204020204" pitchFamily="34" charset="-122"/>
                <a:ea typeface="微软雅黑" panose="020B0503020204020204" pitchFamily="34" charset="-122"/>
              </a:rPr>
              <a:t>deploy-script/aistation2.0/</a:t>
            </a:r>
            <a:r>
              <a:rPr lang="en-US" altLang="zh-CN" kern="100" dirty="0" err="1">
                <a:solidFill>
                  <a:srgbClr val="FF0000"/>
                </a:solidFill>
                <a:latin typeface="微软雅黑" panose="020B0503020204020204" pitchFamily="34" charset="-122"/>
                <a:ea typeface="微软雅黑" panose="020B0503020204020204" pitchFamily="34" charset="-122"/>
              </a:rPr>
              <a:t>install_config</a:t>
            </a:r>
            <a:r>
              <a:rPr lang="en-US" altLang="zh-CN" kern="100" dirty="0">
                <a:solidFill>
                  <a:srgbClr val="FF0000"/>
                </a:solidFill>
                <a:latin typeface="微软雅黑" panose="020B0503020204020204" pitchFamily="34" charset="-122"/>
                <a:ea typeface="微软雅黑" panose="020B0503020204020204" pitchFamily="34" charset="-122"/>
              </a:rPr>
              <a:t>/inventory.ini</a:t>
            </a:r>
            <a:r>
              <a:rPr lang="zh-CN" altLang="zh-CN" kern="100" dirty="0">
                <a:solidFill>
                  <a:srgbClr val="FF0000"/>
                </a:solidFill>
                <a:latin typeface="微软雅黑" panose="020B0503020204020204" pitchFamily="34" charset="-122"/>
                <a:ea typeface="微软雅黑" panose="020B0503020204020204" pitchFamily="34" charset="-122"/>
              </a:rPr>
              <a:t>文件</a:t>
            </a:r>
          </a:p>
          <a:p>
            <a:pPr>
              <a:lnSpc>
                <a:spcPct val="150000"/>
              </a:lnSpc>
            </a:pPr>
            <a:r>
              <a:rPr lang="en-US" altLang="zh-CN" kern="100" dirty="0">
                <a:solidFill>
                  <a:srgbClr val="FF0000"/>
                </a:solidFill>
                <a:latin typeface="微软雅黑" panose="020B0503020204020204" pitchFamily="34" charset="-122"/>
                <a:ea typeface="微软雅黑" panose="020B0503020204020204" pitchFamily="34" charset="-122"/>
              </a:rPr>
              <a:t>   </a:t>
            </a:r>
            <a:r>
              <a:rPr lang="zh-CN" altLang="zh-CN" kern="100" dirty="0">
                <a:solidFill>
                  <a:srgbClr val="FF0000"/>
                </a:solidFill>
                <a:latin typeface="微软雅黑" panose="020B0503020204020204" pitchFamily="34" charset="-122"/>
                <a:ea typeface="微软雅黑" panose="020B0503020204020204" pitchFamily="34" charset="-122"/>
              </a:rPr>
              <a:t>修改</a:t>
            </a:r>
            <a:r>
              <a:rPr lang="en-US" altLang="zh-CN" kern="100" dirty="0">
                <a:solidFill>
                  <a:srgbClr val="FF0000"/>
                </a:solidFill>
                <a:latin typeface="微软雅黑" panose="020B0503020204020204" pitchFamily="34" charset="-122"/>
                <a:ea typeface="微软雅黑" panose="020B0503020204020204" pitchFamily="34" charset="-122"/>
              </a:rPr>
              <a:t>deploy-script/aistation2.0/</a:t>
            </a:r>
            <a:r>
              <a:rPr lang="en-US" altLang="zh-CN" kern="100" dirty="0" err="1">
                <a:solidFill>
                  <a:srgbClr val="FF0000"/>
                </a:solidFill>
                <a:latin typeface="微软雅黑" panose="020B0503020204020204" pitchFamily="34" charset="-122"/>
                <a:ea typeface="微软雅黑" panose="020B0503020204020204" pitchFamily="34" charset="-122"/>
              </a:rPr>
              <a:t>install_config</a:t>
            </a:r>
            <a:r>
              <a:rPr lang="en-US" altLang="zh-CN" kern="100" dirty="0">
                <a:solidFill>
                  <a:srgbClr val="FF0000"/>
                </a:solidFill>
                <a:latin typeface="微软雅黑" panose="020B0503020204020204" pitchFamily="34" charset="-122"/>
                <a:ea typeface="微软雅黑" panose="020B0503020204020204" pitchFamily="34" charset="-122"/>
              </a:rPr>
              <a:t>/</a:t>
            </a:r>
            <a:r>
              <a:rPr lang="en-US" altLang="zh-CN" kern="100" dirty="0" err="1">
                <a:solidFill>
                  <a:srgbClr val="FF0000"/>
                </a:solidFill>
                <a:latin typeface="微软雅黑" panose="020B0503020204020204" pitchFamily="34" charset="-122"/>
                <a:ea typeface="微软雅黑" panose="020B0503020204020204" pitchFamily="34" charset="-122"/>
              </a:rPr>
              <a:t>inspur.yml</a:t>
            </a:r>
            <a:r>
              <a:rPr lang="zh-CN" altLang="zh-CN" kern="100" dirty="0">
                <a:solidFill>
                  <a:srgbClr val="FF0000"/>
                </a:solidFill>
                <a:latin typeface="微软雅黑" panose="020B0503020204020204" pitchFamily="34" charset="-122"/>
                <a:ea typeface="微软雅黑" panose="020B0503020204020204" pitchFamily="34" charset="-122"/>
              </a:rPr>
              <a:t>文件</a:t>
            </a:r>
          </a:p>
          <a:p>
            <a:endParaRPr lang="en-US" altLang="zh-CN" kern="100" dirty="0">
              <a:latin typeface="微软雅黑" panose="020B0503020204020204" pitchFamily="34" charset="-122"/>
              <a:ea typeface="微软雅黑" panose="020B0503020204020204" pitchFamily="34" charset="-122"/>
            </a:endParaRPr>
          </a:p>
          <a:p>
            <a:r>
              <a:rPr lang="pt-BR" altLang="zh-CN" kern="100" dirty="0">
                <a:latin typeface="微软雅黑" panose="020B0503020204020204" pitchFamily="34" charset="-122"/>
                <a:ea typeface="微软雅黑" panose="020B0503020204020204" pitchFamily="34" charset="-122"/>
              </a:rPr>
              <a:t> </a:t>
            </a:r>
            <a:endParaRPr lang="zh-CN" altLang="zh-CN" dirty="0"/>
          </a:p>
        </p:txBody>
      </p:sp>
    </p:spTree>
    <p:extLst>
      <p:ext uri="{BB962C8B-B14F-4D97-AF65-F5344CB8AC3E}">
        <p14:creationId xmlns:p14="http://schemas.microsoft.com/office/powerpoint/2010/main" val="3718373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8100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441287" cy="5342896"/>
          </a:xfrm>
          <a:prstGeom prst="rect">
            <a:avLst/>
          </a:prstGeom>
          <a:solidFill>
            <a:schemeClr val="bg1"/>
          </a:solidFill>
        </p:spPr>
        <p:txBody>
          <a:bodyPr wrap="square" lIns="79145" tIns="39572" rIns="79145" bIns="39572" rtlCol="0" anchor="t">
            <a:spAutoFit/>
          </a:bodyPr>
          <a:lstStyle/>
          <a:p>
            <a:pPr lvl="1"/>
            <a:r>
              <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b="1" kern="2200" dirty="0">
                <a:latin typeface="微软雅黑" panose="020B0503020204020204" pitchFamily="34" charset="-122"/>
                <a:ea typeface="微软雅黑" panose="020B0503020204020204" pitchFamily="34" charset="-122"/>
                <a:cs typeface="Times New Roman" panose="02020603050405020304" pitchFamily="18" charset="0"/>
              </a:rPr>
              <a:t>执行安装步骤 </a:t>
            </a:r>
            <a:endPar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endParaRPr>
          </a:p>
          <a:p>
            <a:pPr marL="0" lvl="1"/>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步，依次执行，执行完每一步，需要看下是否成功，是否有报错</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[root@gpu01 aistation2.0]# ./install.sh </a:t>
            </a:r>
          </a:p>
          <a:p>
            <a:r>
              <a:rPr lang="en-US" altLang="zh-CN" dirty="0">
                <a:latin typeface="微软雅黑" panose="020B0503020204020204" pitchFamily="34" charset="-122"/>
                <a:ea typeface="微软雅黑" panose="020B0503020204020204" pitchFamily="34" charset="-122"/>
              </a:rPr>
              <a:t>Usage:</a:t>
            </a:r>
          </a:p>
          <a:p>
            <a:r>
              <a:rPr lang="en-US" altLang="zh-CN" dirty="0">
                <a:latin typeface="微软雅黑" panose="020B0503020204020204" pitchFamily="34" charset="-122"/>
                <a:ea typeface="微软雅黑" panose="020B0503020204020204" pitchFamily="34" charset="-122"/>
              </a:rPr>
              <a:t>./install.sh </a:t>
            </a:r>
            <a:r>
              <a:rPr lang="en-US" altLang="zh-CN" dirty="0" err="1">
                <a:latin typeface="微软雅黑" panose="020B0503020204020204" pitchFamily="34" charset="-122"/>
                <a:ea typeface="微软雅黑" panose="020B0503020204020204" pitchFamily="34" charset="-122"/>
              </a:rPr>
              <a:t>remoteUser</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remotePassword</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localIp</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step_NO</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1: </a:t>
            </a:r>
            <a:r>
              <a:rPr lang="en-US" altLang="zh-CN" dirty="0" err="1">
                <a:latin typeface="微软雅黑" panose="020B0503020204020204" pitchFamily="34" charset="-122"/>
                <a:ea typeface="微软雅黑" panose="020B0503020204020204" pitchFamily="34" charset="-122"/>
              </a:rPr>
              <a:t>clusterinit</a:t>
            </a:r>
            <a:r>
              <a:rPr lang="en-US" altLang="zh-CN" dirty="0">
                <a:latin typeface="微软雅黑" panose="020B0503020204020204" pitchFamily="34" charset="-122"/>
                <a:ea typeface="微软雅黑" panose="020B0503020204020204" pitchFamily="34" charset="-122"/>
              </a:rPr>
              <a:t> &amp; install </a:t>
            </a:r>
            <a:r>
              <a:rPr lang="en-US" altLang="zh-CN" dirty="0" err="1">
                <a:latin typeface="微软雅黑" panose="020B0503020204020204" pitchFamily="34" charset="-122"/>
                <a:ea typeface="微软雅黑" panose="020B0503020204020204" pitchFamily="34" charset="-122"/>
              </a:rPr>
              <a:t>ntp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2: install </a:t>
            </a:r>
            <a:r>
              <a:rPr lang="en-US" altLang="zh-CN" dirty="0" err="1">
                <a:latin typeface="微软雅黑" panose="020B0503020204020204" pitchFamily="34" charset="-122"/>
                <a:ea typeface="微软雅黑" panose="020B0503020204020204" pitchFamily="34" charset="-122"/>
              </a:rPr>
              <a:t>gpu</a:t>
            </a:r>
            <a:r>
              <a:rPr lang="en-US" altLang="zh-CN" dirty="0">
                <a:latin typeface="微软雅黑" panose="020B0503020204020204" pitchFamily="34" charset="-122"/>
                <a:ea typeface="微软雅黑" panose="020B0503020204020204" pitchFamily="34" charset="-122"/>
              </a:rPr>
              <a:t> driver</a:t>
            </a:r>
          </a:p>
          <a:p>
            <a:r>
              <a:rPr lang="en-US" altLang="zh-CN" dirty="0">
                <a:latin typeface="微软雅黑" panose="020B0503020204020204" pitchFamily="34" charset="-122"/>
                <a:ea typeface="微软雅黑" panose="020B0503020204020204" pitchFamily="34" charset="-122"/>
              </a:rPr>
              <a:t> 3: install </a:t>
            </a:r>
            <a:r>
              <a:rPr lang="en-US" altLang="zh-CN" dirty="0" err="1">
                <a:latin typeface="微软雅黑" panose="020B0503020204020204" pitchFamily="34" charset="-122"/>
                <a:ea typeface="微软雅黑" panose="020B0503020204020204" pitchFamily="34" charset="-122"/>
              </a:rPr>
              <a:t>ib</a:t>
            </a:r>
            <a:r>
              <a:rPr lang="en-US" altLang="zh-CN" dirty="0">
                <a:latin typeface="微软雅黑" panose="020B0503020204020204" pitchFamily="34" charset="-122"/>
                <a:ea typeface="微软雅黑" panose="020B0503020204020204" pitchFamily="34" charset="-122"/>
              </a:rPr>
              <a:t> driver if you need</a:t>
            </a:r>
          </a:p>
          <a:p>
            <a:r>
              <a:rPr lang="en-US" altLang="zh-CN" dirty="0">
                <a:latin typeface="微软雅黑" panose="020B0503020204020204" pitchFamily="34" charset="-122"/>
                <a:ea typeface="微软雅黑" panose="020B0503020204020204" pitchFamily="34" charset="-122"/>
              </a:rPr>
              <a:t> 4: install harbor if you need</a:t>
            </a:r>
          </a:p>
          <a:p>
            <a:r>
              <a:rPr lang="en-US" altLang="zh-CN" dirty="0">
                <a:latin typeface="微软雅黑" panose="020B0503020204020204" pitchFamily="34" charset="-122"/>
                <a:ea typeface="微软雅黑" panose="020B0503020204020204" pitchFamily="34" charset="-122"/>
              </a:rPr>
              <a:t> 5: install </a:t>
            </a:r>
            <a:r>
              <a:rPr lang="en-US" altLang="zh-CN" dirty="0" err="1">
                <a:latin typeface="微软雅黑" panose="020B0503020204020204" pitchFamily="34" charset="-122"/>
                <a:ea typeface="微软雅黑" panose="020B0503020204020204" pitchFamily="34" charset="-122"/>
              </a:rPr>
              <a:t>keepalived</a:t>
            </a:r>
            <a:r>
              <a:rPr lang="en-US" altLang="zh-CN" dirty="0">
                <a:latin typeface="微软雅黑" panose="020B0503020204020204" pitchFamily="34" charset="-122"/>
                <a:ea typeface="微软雅黑" panose="020B0503020204020204" pitchFamily="34" charset="-122"/>
              </a:rPr>
              <a:t> if you need</a:t>
            </a:r>
          </a:p>
          <a:p>
            <a:r>
              <a:rPr lang="en-US" altLang="zh-CN" dirty="0">
                <a:latin typeface="微软雅黑" panose="020B0503020204020204" pitchFamily="34" charset="-122"/>
                <a:ea typeface="微软雅黑" panose="020B0503020204020204" pitchFamily="34" charset="-122"/>
              </a:rPr>
              <a:t> 6: install </a:t>
            </a:r>
            <a:r>
              <a:rPr lang="en-US" altLang="zh-CN" dirty="0" err="1">
                <a:latin typeface="微软雅黑" panose="020B0503020204020204" pitchFamily="34" charset="-122"/>
                <a:ea typeface="微软雅黑" panose="020B0503020204020204" pitchFamily="34" charset="-122"/>
              </a:rPr>
              <a:t>nfs</a:t>
            </a:r>
            <a:r>
              <a:rPr lang="en-US" altLang="zh-CN" dirty="0">
                <a:latin typeface="微软雅黑" panose="020B0503020204020204" pitchFamily="34" charset="-122"/>
                <a:ea typeface="微软雅黑" panose="020B0503020204020204" pitchFamily="34" charset="-122"/>
              </a:rPr>
              <a:t> then to mount if you need</a:t>
            </a:r>
          </a:p>
          <a:p>
            <a:r>
              <a:rPr lang="en-US" altLang="zh-CN" dirty="0">
                <a:latin typeface="微软雅黑" panose="020B0503020204020204" pitchFamily="34" charset="-122"/>
                <a:ea typeface="微软雅黑" panose="020B0503020204020204" pitchFamily="34" charset="-122"/>
              </a:rPr>
              <a:t> 7: install k8s</a:t>
            </a:r>
          </a:p>
          <a:p>
            <a:r>
              <a:rPr lang="en-US" altLang="zh-CN" dirty="0">
                <a:latin typeface="微软雅黑" panose="020B0503020204020204" pitchFamily="34" charset="-122"/>
                <a:ea typeface="微软雅黑" panose="020B0503020204020204" pitchFamily="34" charset="-122"/>
              </a:rPr>
              <a:t> 8: install </a:t>
            </a:r>
            <a:r>
              <a:rPr lang="en-US" altLang="zh-CN" dirty="0" err="1">
                <a:latin typeface="微软雅黑" panose="020B0503020204020204" pitchFamily="34" charset="-122"/>
                <a:ea typeface="微软雅黑" panose="020B0503020204020204" pitchFamily="34" charset="-122"/>
              </a:rPr>
              <a:t>nvidia</a:t>
            </a:r>
            <a:r>
              <a:rPr lang="en-US" altLang="zh-CN" dirty="0">
                <a:latin typeface="微软雅黑" panose="020B0503020204020204" pitchFamily="34" charset="-122"/>
                <a:ea typeface="微软雅黑" panose="020B0503020204020204" pitchFamily="34" charset="-122"/>
              </a:rPr>
              <a:t>-docker</a:t>
            </a:r>
          </a:p>
          <a:p>
            <a:r>
              <a:rPr lang="en-US" altLang="zh-CN" dirty="0">
                <a:latin typeface="微软雅黑" panose="020B0503020204020204" pitchFamily="34" charset="-122"/>
                <a:ea typeface="微软雅黑" panose="020B0503020204020204" pitchFamily="34" charset="-122"/>
              </a:rPr>
              <a:t> 9: install </a:t>
            </a:r>
            <a:r>
              <a:rPr lang="en-US" altLang="zh-CN" dirty="0" err="1">
                <a:latin typeface="微软雅黑" panose="020B0503020204020204" pitchFamily="34" charset="-122"/>
                <a:ea typeface="微软雅黑" panose="020B0503020204020204" pitchFamily="34" charset="-122"/>
              </a:rPr>
              <a:t>mariadb</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10: install </a:t>
            </a:r>
            <a:r>
              <a:rPr lang="en-US" altLang="zh-CN" dirty="0" err="1">
                <a:latin typeface="微软雅黑" panose="020B0503020204020204" pitchFamily="34" charset="-122"/>
                <a:ea typeface="微软雅黑" panose="020B0503020204020204" pitchFamily="34" charset="-122"/>
              </a:rPr>
              <a:t>ldap</a:t>
            </a:r>
            <a:r>
              <a:rPr lang="en-US" altLang="zh-CN" dirty="0">
                <a:latin typeface="微软雅黑" panose="020B0503020204020204" pitchFamily="34" charset="-122"/>
                <a:ea typeface="微软雅黑" panose="020B0503020204020204" pitchFamily="34" charset="-122"/>
              </a:rPr>
              <a:t>/nis &amp; </a:t>
            </a:r>
            <a:r>
              <a:rPr lang="en-US" altLang="zh-CN" dirty="0" err="1">
                <a:latin typeface="微软雅黑" panose="020B0503020204020204" pitchFamily="34" charset="-122"/>
                <a:ea typeface="微软雅黑" panose="020B0503020204020204" pitchFamily="34" charset="-122"/>
              </a:rPr>
              <a:t>telegraf</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11: install </a:t>
            </a:r>
            <a:r>
              <a:rPr lang="en-US" altLang="zh-CN" dirty="0" err="1">
                <a:latin typeface="微软雅黑" panose="020B0503020204020204" pitchFamily="34" charset="-122"/>
                <a:ea typeface="微软雅黑" panose="020B0503020204020204" pitchFamily="34" charset="-122"/>
              </a:rPr>
              <a:t>aistation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12: load </a:t>
            </a:r>
            <a:r>
              <a:rPr lang="en-US" altLang="zh-CN" dirty="0" err="1">
                <a:latin typeface="微软雅黑" panose="020B0503020204020204" pitchFamily="34" charset="-122"/>
                <a:ea typeface="微软雅黑" panose="020B0503020204020204" pitchFamily="34" charset="-122"/>
              </a:rPr>
              <a:t>deeplearning</a:t>
            </a:r>
            <a:r>
              <a:rPr lang="en-US" altLang="zh-CN" dirty="0">
                <a:latin typeface="微软雅黑" panose="020B0503020204020204" pitchFamily="34" charset="-122"/>
                <a:ea typeface="微软雅黑" panose="020B0503020204020204" pitchFamily="34" charset="-122"/>
              </a:rPr>
              <a:t> images</a:t>
            </a:r>
          </a:p>
          <a:p>
            <a:r>
              <a:rPr lang="en-US" altLang="zh-CN" dirty="0">
                <a:latin typeface="微软雅黑" panose="020B0503020204020204" pitchFamily="34" charset="-122"/>
                <a:ea typeface="微软雅黑" panose="020B0503020204020204" pitchFamily="34" charset="-122"/>
              </a:rPr>
              <a:t> 13: copy </a:t>
            </a:r>
            <a:r>
              <a:rPr lang="en-US" altLang="zh-CN" dirty="0" err="1">
                <a:latin typeface="微软雅黑" panose="020B0503020204020204" pitchFamily="34" charset="-122"/>
                <a:ea typeface="微软雅黑" panose="020B0503020204020204" pitchFamily="34" charset="-122"/>
              </a:rPr>
              <a:t>aistation</a:t>
            </a:r>
            <a:r>
              <a:rPr lang="en-US" altLang="zh-CN" dirty="0">
                <a:latin typeface="微软雅黑" panose="020B0503020204020204" pitchFamily="34" charset="-122"/>
                <a:ea typeface="微软雅黑" panose="020B0503020204020204" pitchFamily="34" charset="-122"/>
              </a:rPr>
              <a:t> install files</a:t>
            </a:r>
          </a:p>
          <a:p>
            <a:r>
              <a:rPr lang="en-US" altLang="zh-CN" dirty="0">
                <a:latin typeface="微软雅黑" panose="020B0503020204020204" pitchFamily="34" charset="-122"/>
                <a:ea typeface="微软雅黑" panose="020B0503020204020204" pitchFamily="34" charset="-122"/>
              </a:rPr>
              <a:t> 14: edit </a:t>
            </a:r>
            <a:r>
              <a:rPr lang="en-US" altLang="zh-CN" dirty="0" err="1">
                <a:latin typeface="微软雅黑" panose="020B0503020204020204" pitchFamily="34" charset="-122"/>
                <a:ea typeface="微软雅黑" panose="020B0503020204020204" pitchFamily="34" charset="-122"/>
              </a:rPr>
              <a:t>ib</a:t>
            </a:r>
            <a:r>
              <a:rPr lang="en-US" altLang="zh-CN" dirty="0">
                <a:latin typeface="微软雅黑" panose="020B0503020204020204" pitchFamily="34" charset="-122"/>
                <a:ea typeface="微软雅黑" panose="020B0503020204020204" pitchFamily="34" charset="-122"/>
              </a:rPr>
              <a:t> config if you need</a:t>
            </a:r>
          </a:p>
        </p:txBody>
      </p:sp>
    </p:spTree>
    <p:extLst>
      <p:ext uri="{BB962C8B-B14F-4D97-AF65-F5344CB8AC3E}">
        <p14:creationId xmlns:p14="http://schemas.microsoft.com/office/powerpoint/2010/main" val="207213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505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2" name="矩形 1">
            <a:extLst>
              <a:ext uri="{FF2B5EF4-FFF2-40B4-BE49-F238E27FC236}">
                <a16:creationId xmlns:a16="http://schemas.microsoft.com/office/drawing/2014/main" id="{A658E85D-1389-483E-B923-4E35B01DC235}"/>
              </a:ext>
            </a:extLst>
          </p:cNvPr>
          <p:cNvSpPr/>
          <p:nvPr/>
        </p:nvSpPr>
        <p:spPr>
          <a:xfrm>
            <a:off x="609600" y="797538"/>
            <a:ext cx="11277600" cy="1892826"/>
          </a:xfrm>
          <a:prstGeom prst="rect">
            <a:avLst/>
          </a:prstGeom>
        </p:spPr>
        <p:txBody>
          <a:bodyPr wrap="square">
            <a:spAutoFit/>
          </a:bodyPr>
          <a:lstStyle/>
          <a:p>
            <a:pPr lvl="1" indent="127000">
              <a:lnSpc>
                <a:spcPct val="150000"/>
              </a:lnSpc>
              <a:spcAft>
                <a:spcPts val="0"/>
              </a:spcAft>
            </a:pPr>
            <a:r>
              <a:rPr lang="en-US" altLang="zh-CN" b="1" kern="22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zh-CN" b="1" kern="2200" dirty="0">
                <a:latin typeface="微软雅黑" panose="020B0503020204020204" pitchFamily="34" charset="-122"/>
                <a:ea typeface="微软雅黑" panose="020B0503020204020204" pitchFamily="34" charset="-122"/>
                <a:cs typeface="Times New Roman" panose="02020603050405020304" pitchFamily="18" charset="0"/>
              </a:rPr>
              <a:t>安装成功后</a:t>
            </a:r>
          </a:p>
          <a:p>
            <a:pPr indent="127000">
              <a:lnSpc>
                <a:spcPct val="150000"/>
              </a:lnSpc>
              <a:spcAft>
                <a:spcPts val="0"/>
              </a:spcAft>
            </a:pPr>
            <a:r>
              <a:rPr lang="zh-CN" altLang="zh-CN" sz="1600" kern="100" dirty="0">
                <a:latin typeface="微软雅黑" panose="020B0503020204020204" pitchFamily="34" charset="-122"/>
                <a:ea typeface="微软雅黑" panose="020B0503020204020204" pitchFamily="34" charset="-122"/>
              </a:rPr>
              <a:t>登录</a:t>
            </a:r>
            <a:r>
              <a:rPr lang="en-US" altLang="zh-CN" sz="1600" kern="100" dirty="0">
                <a:latin typeface="微软雅黑" panose="020B0503020204020204" pitchFamily="34" charset="-122"/>
                <a:ea typeface="微软雅黑" panose="020B0503020204020204" pitchFamily="34" charset="-122"/>
              </a:rPr>
              <a:t>https://101.7.186.128:32206进入aistation</a:t>
            </a:r>
            <a:r>
              <a:rPr lang="zh-CN" altLang="zh-CN" sz="1600" kern="100" dirty="0">
                <a:latin typeface="微软雅黑" panose="020B0503020204020204" pitchFamily="34" charset="-122"/>
                <a:ea typeface="微软雅黑" panose="020B0503020204020204" pitchFamily="34" charset="-122"/>
              </a:rPr>
              <a:t>登录界面</a:t>
            </a: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pPr>
            <a:r>
              <a:rPr lang="zh-CN" altLang="en-US" sz="1600" kern="100" dirty="0">
                <a:latin typeface="微软雅黑" panose="020B0503020204020204" pitchFamily="34" charset="-122"/>
                <a:ea typeface="微软雅黑" panose="020B0503020204020204" pitchFamily="34" charset="-122"/>
              </a:rPr>
              <a:t>管理员</a:t>
            </a:r>
            <a:r>
              <a:rPr lang="zh-CN" altLang="zh-CN" sz="1600" kern="100" dirty="0">
                <a:latin typeface="微软雅黑" panose="020B0503020204020204" pitchFamily="34" charset="-122"/>
                <a:ea typeface="微软雅黑" panose="020B0503020204020204" pitchFamily="34" charset="-122"/>
              </a:rPr>
              <a:t>账号：</a:t>
            </a:r>
            <a:r>
              <a:rPr lang="en-US" altLang="zh-CN" sz="1600" kern="100" dirty="0">
                <a:latin typeface="微软雅黑" panose="020B0503020204020204" pitchFamily="34" charset="-122"/>
                <a:ea typeface="微软雅黑" panose="020B0503020204020204" pitchFamily="34" charset="-122"/>
              </a:rPr>
              <a:t>admin </a:t>
            </a:r>
            <a:r>
              <a:rPr lang="zh-CN" altLang="zh-CN" sz="1600" kern="100" dirty="0">
                <a:latin typeface="微软雅黑" panose="020B0503020204020204" pitchFamily="34" charset="-122"/>
                <a:ea typeface="微软雅黑" panose="020B0503020204020204" pitchFamily="34" charset="-122"/>
              </a:rPr>
              <a:t>查看是否登录成功</a:t>
            </a: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pPr>
            <a:r>
              <a:rPr lang="zh-CN" altLang="en-US" sz="1600"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Times New Roman" pitchFamily="18" charset="0"/>
              </a:rPr>
              <a:t>注意：需要使用使谷歌、火狐浏览器进行登录</a:t>
            </a:r>
            <a:endParaRPr lang="zh-CN" altLang="zh-CN" sz="1600" kern="100" dirty="0">
              <a:latin typeface="微软雅黑" panose="020B0503020204020204" pitchFamily="34" charset="-122"/>
              <a:ea typeface="微软雅黑" panose="020B0503020204020204" pitchFamily="34" charset="-122"/>
            </a:endParaRPr>
          </a:p>
          <a:p>
            <a:pPr indent="127000">
              <a:spcAft>
                <a:spcPts val="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24C802E5-6FC4-4D16-8C76-2ED9A69A39BB}"/>
              </a:ext>
            </a:extLst>
          </p:cNvPr>
          <p:cNvPicPr>
            <a:picLocks noChangeAspect="1"/>
          </p:cNvPicPr>
          <p:nvPr/>
        </p:nvPicPr>
        <p:blipFill>
          <a:blip r:embed="rId4"/>
          <a:stretch>
            <a:fillRect/>
          </a:stretch>
        </p:blipFill>
        <p:spPr>
          <a:xfrm>
            <a:off x="685800" y="2459609"/>
            <a:ext cx="9829800" cy="4175125"/>
          </a:xfrm>
          <a:prstGeom prst="rect">
            <a:avLst/>
          </a:prstGeom>
        </p:spPr>
      </p:pic>
    </p:spTree>
    <p:extLst>
      <p:ext uri="{BB962C8B-B14F-4D97-AF65-F5344CB8AC3E}">
        <p14:creationId xmlns:p14="http://schemas.microsoft.com/office/powerpoint/2010/main" val="1149492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126811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3733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管理员登录平台后的页面</a:t>
            </a:r>
          </a:p>
        </p:txBody>
      </p:sp>
      <p:pic>
        <p:nvPicPr>
          <p:cNvPr id="2" name="图片 1">
            <a:extLst>
              <a:ext uri="{FF2B5EF4-FFF2-40B4-BE49-F238E27FC236}">
                <a16:creationId xmlns:a16="http://schemas.microsoft.com/office/drawing/2014/main" id="{97A353B3-C17A-43A3-9A82-1DFE528CD046}"/>
              </a:ext>
            </a:extLst>
          </p:cNvPr>
          <p:cNvPicPr>
            <a:picLocks noChangeAspect="1"/>
          </p:cNvPicPr>
          <p:nvPr/>
        </p:nvPicPr>
        <p:blipFill>
          <a:blip r:embed="rId4"/>
          <a:stretch>
            <a:fillRect/>
          </a:stretch>
        </p:blipFill>
        <p:spPr>
          <a:xfrm>
            <a:off x="381000" y="971550"/>
            <a:ext cx="2790825" cy="4914900"/>
          </a:xfrm>
          <a:prstGeom prst="rect">
            <a:avLst/>
          </a:prstGeom>
        </p:spPr>
      </p:pic>
      <p:sp>
        <p:nvSpPr>
          <p:cNvPr id="7" name="文本框 6">
            <a:extLst>
              <a:ext uri="{FF2B5EF4-FFF2-40B4-BE49-F238E27FC236}">
                <a16:creationId xmlns:a16="http://schemas.microsoft.com/office/drawing/2014/main" id="{6F76DAD2-91A4-4C1E-8055-600698A288BF}"/>
              </a:ext>
            </a:extLst>
          </p:cNvPr>
          <p:cNvSpPr txBox="1"/>
          <p:nvPr/>
        </p:nvSpPr>
        <p:spPr>
          <a:xfrm>
            <a:off x="3282631" y="1074509"/>
            <a:ext cx="8750938" cy="5032147"/>
          </a:xfrm>
          <a:prstGeom prst="rect">
            <a:avLst/>
          </a:prstGeom>
          <a:noFill/>
        </p:spPr>
        <p:txBody>
          <a:bodyPr wrap="square" rtlCol="0">
            <a:spAutoFit/>
          </a:bodyPr>
          <a:lstStyle/>
          <a:p>
            <a:r>
              <a:rPr lang="zh-CN" altLang="en-US" sz="1500" dirty="0">
                <a:latin typeface="微软雅黑" panose="020B0503020204020204" pitchFamily="34" charset="-122"/>
                <a:ea typeface="微软雅黑" panose="020B0503020204020204" pitchFamily="34" charset="-122"/>
              </a:rPr>
              <a:t>集群监控</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kumimoji="0" lang="en-US" altLang="zh-CN" sz="15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GPU</a:t>
            </a:r>
            <a:r>
              <a:rPr kumimoji="0" lang="zh-CN" altLang="en-US" sz="15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监控</a:t>
            </a:r>
            <a:r>
              <a:rPr kumimoji="0" lang="en-US" altLang="zh-CN" sz="15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可以查看到整个集群</a:t>
            </a:r>
            <a:r>
              <a:rPr lang="en-US" altLang="zh-CN" sz="1500" kern="0" dirty="0">
                <a:latin typeface="微软雅黑" panose="020B0503020204020204" pitchFamily="34" charset="-122"/>
                <a:ea typeface="微软雅黑" panose="020B0503020204020204" pitchFamily="34" charset="-122"/>
              </a:rPr>
              <a:t>GPU</a:t>
            </a:r>
            <a:r>
              <a:rPr lang="zh-CN" altLang="en-US" sz="1500" kern="0" dirty="0">
                <a:latin typeface="微软雅黑" panose="020B0503020204020204" pitchFamily="34" charset="-122"/>
                <a:ea typeface="微软雅黑" panose="020B0503020204020204" pitchFamily="34" charset="-122"/>
              </a:rPr>
              <a:t>卡的概况</a:t>
            </a:r>
            <a:endParaRPr lang="en-US" altLang="zh-CN" sz="1500" kern="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kern="0" dirty="0">
                <a:latin typeface="微软雅黑" panose="020B0503020204020204" pitchFamily="34" charset="-122"/>
                <a:ea typeface="微软雅黑" panose="020B0503020204020204" pitchFamily="34" charset="-122"/>
              </a:rPr>
              <a:t>节点监控</a:t>
            </a:r>
            <a:r>
              <a:rPr lang="en-US" altLang="zh-CN" sz="1500" kern="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显示所有资源节点的详细信息以及资源利用率等</a:t>
            </a:r>
            <a:endParaRPr lang="en-US" altLang="zh-CN" sz="1500" kern="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存储监控</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可以查询集群存储、用户磁盘配额、本地数据集存储等</a:t>
            </a:r>
            <a:endParaRPr lang="en-US" altLang="zh-CN" sz="1500" kern="0" dirty="0">
              <a:latin typeface="微软雅黑" panose="020B0503020204020204" pitchFamily="34" charset="-122"/>
              <a:ea typeface="微软雅黑" panose="020B0503020204020204" pitchFamily="34" charset="-122"/>
            </a:endParaRPr>
          </a:p>
          <a:p>
            <a:r>
              <a:rPr lang="zh-CN" altLang="en-US" sz="1500" kern="0" dirty="0">
                <a:latin typeface="微软雅黑" panose="020B0503020204020204" pitchFamily="34" charset="-122"/>
                <a:ea typeface="微软雅黑" panose="020B0503020204020204" pitchFamily="34" charset="-122"/>
              </a:rPr>
              <a:t>业务管理</a:t>
            </a:r>
            <a:endParaRPr lang="en-US" altLang="zh-CN" sz="1500" kern="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文件管理</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查看用户目录、公共目录和用户数据集，设置公共共享，组共享目录等。</a:t>
            </a:r>
            <a:endParaRPr lang="en-US" altLang="zh-CN" sz="1500" kern="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开发环境</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可以查看、管理所有普通用户的开发环境</a:t>
            </a:r>
            <a:endParaRPr lang="en-US" altLang="zh-CN" sz="1500" kern="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训练管理</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可以查看、管理所有普通用户的训练任务</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镜像管理</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管理集群共用镜像资源</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报警管理           </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记录所有的严重告警信息、以及手动删除超时开发环境通知等</a:t>
            </a:r>
            <a:endParaRPr lang="en-US" altLang="zh-CN" sz="1500" kern="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报表管理           </a:t>
            </a:r>
            <a:r>
              <a:rPr lang="en-US" altLang="zh-CN" sz="1500" dirty="0">
                <a:latin typeface="微软雅黑" panose="020B0503020204020204" pitchFamily="34" charset="-122"/>
                <a:ea typeface="微软雅黑" panose="020B0503020204020204" pitchFamily="34" charset="-122"/>
              </a:rPr>
              <a:t>~~~~</a:t>
            </a:r>
            <a:r>
              <a:rPr lang="zh-CN" altLang="en-US" sz="1500" kern="0" dirty="0">
                <a:latin typeface="微软雅黑" panose="020B0503020204020204" pitchFamily="34" charset="-122"/>
                <a:ea typeface="微软雅黑" panose="020B0503020204020204" pitchFamily="34" charset="-122"/>
              </a:rPr>
              <a:t>集群资源统计、任务统计、用户及用户组统计</a:t>
            </a:r>
            <a:endParaRPr lang="en-US" altLang="zh-CN" sz="1500" kern="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资源管理</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资源组   </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创建及管理资源组</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节点管理</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添加，删除节点等功能，以及对节点缓存的数据集、镜像进行管理。</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系统管理</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用户管理</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用户及用户组的管理</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系统设置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主要对告警信息删除策略、开发环境设置、开发环境超时设置、邮箱等。</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日志管理</a:t>
            </a:r>
            <a:r>
              <a:rPr lang="en-US" altLang="zh-CN" sz="1500" dirty="0">
                <a:latin typeface="微软雅黑" panose="020B0503020204020204" pitchFamily="34" charset="-122"/>
                <a:ea typeface="微软雅黑" panose="020B0503020204020204" pitchFamily="34" charset="-122"/>
              </a:rPr>
              <a:t>~~~~</a:t>
            </a:r>
            <a:r>
              <a:rPr lang="zh-CN" altLang="en-US" dirty="0"/>
              <a:t> </a:t>
            </a:r>
            <a:r>
              <a:rPr lang="zh-CN" altLang="en-US" sz="1500" dirty="0">
                <a:latin typeface="微软雅黑" panose="020B0503020204020204" pitchFamily="34" charset="-122"/>
                <a:ea typeface="微软雅黑" panose="020B0503020204020204" pitchFamily="34" charset="-122"/>
              </a:rPr>
              <a:t>包括用户登录、登出、更新、删除、创建等操作，可以追溯操作历史</a:t>
            </a:r>
            <a:endParaRPr lang="en-US" altLang="zh-CN" sz="1500" dirty="0">
              <a:latin typeface="微软雅黑" panose="020B0503020204020204" pitchFamily="34" charset="-122"/>
              <a:ea typeface="微软雅黑" panose="020B0503020204020204" pitchFamily="34" charset="-122"/>
            </a:endParaRPr>
          </a:p>
          <a:p>
            <a:pPr marL="649288" indent="-285750">
              <a:buFont typeface="Arial" panose="020B0604020202020204" pitchFamily="34" charset="0"/>
              <a:buChar char="•"/>
            </a:pPr>
            <a:r>
              <a:rPr lang="en-US" altLang="zh-CN" sz="1500" dirty="0">
                <a:latin typeface="微软雅黑" panose="020B0503020204020204" pitchFamily="34" charset="-122"/>
                <a:ea typeface="微软雅黑" panose="020B0503020204020204" pitchFamily="34" charset="-122"/>
              </a:rPr>
              <a:t>License</a:t>
            </a:r>
            <a:r>
              <a:rPr lang="zh-CN" altLang="en-US" sz="1500" dirty="0">
                <a:latin typeface="微软雅黑" panose="020B0503020204020204" pitchFamily="34" charset="-122"/>
                <a:ea typeface="微软雅黑" panose="020B0503020204020204" pitchFamily="34" charset="-122"/>
              </a:rPr>
              <a:t>管理</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查看软件授权信息</a:t>
            </a:r>
            <a:endParaRPr lang="en-US" altLang="zh-CN" sz="1500" dirty="0">
              <a:latin typeface="微软雅黑" panose="020B0503020204020204" pitchFamily="34" charset="-122"/>
              <a:ea typeface="微软雅黑" panose="020B0503020204020204" pitchFamily="34" charset="-122"/>
            </a:endParaRPr>
          </a:p>
          <a:p>
            <a:endParaRPr lang="zh-CN" altLang="en-US" dirty="0"/>
          </a:p>
          <a:p>
            <a:pPr marL="649288" lvl="1" indent="-285750">
              <a:buFont typeface="Arial" panose="020B0604020202020204" pitchFamily="34" charset="0"/>
              <a:buChar char="•"/>
            </a:pPr>
            <a:endParaRPr lang="en-US" altLang="zh-CN" sz="1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0887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E04C8C-4D31-451B-9FAA-2D3E27BEA9FC}"/>
              </a:ext>
            </a:extLst>
          </p:cNvPr>
          <p:cNvSpPr/>
          <p:nvPr/>
        </p:nvSpPr>
        <p:spPr>
          <a:xfrm>
            <a:off x="533400" y="1143000"/>
            <a:ext cx="11658600" cy="369332"/>
          </a:xfrm>
          <a:prstGeom prst="rect">
            <a:avLst/>
          </a:prstGeom>
        </p:spPr>
        <p:txBody>
          <a:bodyPr wrap="square">
            <a:spAutoFit/>
          </a:bodyPr>
          <a:lstStyle/>
          <a:p>
            <a:pPr indent="127000">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登录后的首界面是集群监控界面的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监控页面，主要是查看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GPU</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的使用情况</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4">
            <a:extLst>
              <a:ext uri="{FF2B5EF4-FFF2-40B4-BE49-F238E27FC236}">
                <a16:creationId xmlns:a16="http://schemas.microsoft.com/office/drawing/2014/main" id="{6B4A2679-F862-453C-9A97-947D77E18B1C}"/>
              </a:ext>
            </a:extLst>
          </p:cNvPr>
          <p:cNvSpPr txBox="1">
            <a:spLocks noChangeArrowheads="1"/>
          </p:cNvSpPr>
          <p:nvPr/>
        </p:nvSpPr>
        <p:spPr bwMode="auto">
          <a:xfrm>
            <a:off x="7620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集群监控</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-GPU</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监控</a:t>
            </a:r>
          </a:p>
        </p:txBody>
      </p:sp>
      <p:pic>
        <p:nvPicPr>
          <p:cNvPr id="5" name="图片 4">
            <a:extLst>
              <a:ext uri="{FF2B5EF4-FFF2-40B4-BE49-F238E27FC236}">
                <a16:creationId xmlns:a16="http://schemas.microsoft.com/office/drawing/2014/main" id="{D968C39E-2AAF-4351-81CE-2E234EEC07AD}"/>
              </a:ext>
            </a:extLst>
          </p:cNvPr>
          <p:cNvPicPr>
            <a:picLocks noChangeAspect="1"/>
          </p:cNvPicPr>
          <p:nvPr/>
        </p:nvPicPr>
        <p:blipFill>
          <a:blip r:embed="rId2"/>
          <a:stretch>
            <a:fillRect/>
          </a:stretch>
        </p:blipFill>
        <p:spPr>
          <a:xfrm>
            <a:off x="762000" y="1565791"/>
            <a:ext cx="9525000" cy="4608711"/>
          </a:xfrm>
          <a:prstGeom prst="rect">
            <a:avLst/>
          </a:prstGeom>
        </p:spPr>
      </p:pic>
    </p:spTree>
    <p:extLst>
      <p:ext uri="{BB962C8B-B14F-4D97-AF65-F5344CB8AC3E}">
        <p14:creationId xmlns:p14="http://schemas.microsoft.com/office/powerpoint/2010/main" val="75408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E04C8C-4D31-451B-9FAA-2D3E27BEA9FC}"/>
              </a:ext>
            </a:extLst>
          </p:cNvPr>
          <p:cNvSpPr/>
          <p:nvPr/>
        </p:nvSpPr>
        <p:spPr>
          <a:xfrm>
            <a:off x="533400" y="1143000"/>
            <a:ext cx="11658600" cy="369332"/>
          </a:xfrm>
          <a:prstGeom prst="rect">
            <a:avLst/>
          </a:prstGeom>
        </p:spPr>
        <p:txBody>
          <a:bodyPr wrap="square">
            <a:spAutoFit/>
          </a:bodyPr>
          <a:lstStyle/>
          <a:p>
            <a:pPr indent="127000">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节点监控页面可以查看每个节点的各种性能指标，以图表形式显示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4">
            <a:extLst>
              <a:ext uri="{FF2B5EF4-FFF2-40B4-BE49-F238E27FC236}">
                <a16:creationId xmlns:a16="http://schemas.microsoft.com/office/drawing/2014/main" id="{6B4A2679-F862-453C-9A97-947D77E18B1C}"/>
              </a:ext>
            </a:extLst>
          </p:cNvPr>
          <p:cNvSpPr txBox="1">
            <a:spLocks noChangeArrowheads="1"/>
          </p:cNvSpPr>
          <p:nvPr/>
        </p:nvSpPr>
        <p:spPr bwMode="auto">
          <a:xfrm>
            <a:off x="7620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集群监控</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节点监控</a:t>
            </a:r>
          </a:p>
        </p:txBody>
      </p:sp>
      <p:pic>
        <p:nvPicPr>
          <p:cNvPr id="9" name="图片 8">
            <a:extLst>
              <a:ext uri="{FF2B5EF4-FFF2-40B4-BE49-F238E27FC236}">
                <a16:creationId xmlns:a16="http://schemas.microsoft.com/office/drawing/2014/main" id="{FBA9EF19-6AF1-4C3A-8E3B-5816EA21A12E}"/>
              </a:ext>
            </a:extLst>
          </p:cNvPr>
          <p:cNvPicPr>
            <a:picLocks noChangeAspect="1"/>
          </p:cNvPicPr>
          <p:nvPr/>
        </p:nvPicPr>
        <p:blipFill>
          <a:blip r:embed="rId2"/>
          <a:stretch>
            <a:fillRect/>
          </a:stretch>
        </p:blipFill>
        <p:spPr>
          <a:xfrm>
            <a:off x="334040" y="4419600"/>
            <a:ext cx="11506200" cy="1688068"/>
          </a:xfrm>
          <a:prstGeom prst="rect">
            <a:avLst/>
          </a:prstGeom>
        </p:spPr>
      </p:pic>
      <p:pic>
        <p:nvPicPr>
          <p:cNvPr id="6" name="图片 5">
            <a:extLst>
              <a:ext uri="{FF2B5EF4-FFF2-40B4-BE49-F238E27FC236}">
                <a16:creationId xmlns:a16="http://schemas.microsoft.com/office/drawing/2014/main" id="{165A0FCD-0711-421C-9CF8-7D9D8C087A6B}"/>
              </a:ext>
            </a:extLst>
          </p:cNvPr>
          <p:cNvPicPr>
            <a:picLocks noChangeAspect="1"/>
          </p:cNvPicPr>
          <p:nvPr/>
        </p:nvPicPr>
        <p:blipFill>
          <a:blip r:embed="rId3"/>
          <a:stretch>
            <a:fillRect/>
          </a:stretch>
        </p:blipFill>
        <p:spPr>
          <a:xfrm>
            <a:off x="638840" y="1512332"/>
            <a:ext cx="10896600" cy="2661329"/>
          </a:xfrm>
          <a:prstGeom prst="rect">
            <a:avLst/>
          </a:prstGeom>
        </p:spPr>
      </p:pic>
    </p:spTree>
    <p:extLst>
      <p:ext uri="{BB962C8B-B14F-4D97-AF65-F5344CB8AC3E}">
        <p14:creationId xmlns:p14="http://schemas.microsoft.com/office/powerpoint/2010/main" val="65934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E04C8C-4D31-451B-9FAA-2D3E27BEA9FC}"/>
              </a:ext>
            </a:extLst>
          </p:cNvPr>
          <p:cNvSpPr/>
          <p:nvPr/>
        </p:nvSpPr>
        <p:spPr>
          <a:xfrm>
            <a:off x="550985" y="902600"/>
            <a:ext cx="11658600" cy="923330"/>
          </a:xfrm>
          <a:prstGeom prst="rect">
            <a:avLst/>
          </a:prstGeom>
        </p:spPr>
        <p:txBody>
          <a:bodyPr wrap="square">
            <a:spAutoFit/>
          </a:bodyPr>
          <a:lstStyle/>
          <a:p>
            <a:pPr indent="127000">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存储监控可以查看集群的存储使用情况</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7000">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包括，总存储空间，存储配额情况，每个节点重要目录的空间使用情况，</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7000">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以及节点缓存数据集的使用情况。</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4">
            <a:extLst>
              <a:ext uri="{FF2B5EF4-FFF2-40B4-BE49-F238E27FC236}">
                <a16:creationId xmlns:a16="http://schemas.microsoft.com/office/drawing/2014/main" id="{6B4A2679-F862-453C-9A97-947D77E18B1C}"/>
              </a:ext>
            </a:extLst>
          </p:cNvPr>
          <p:cNvSpPr txBox="1">
            <a:spLocks noChangeArrowheads="1"/>
          </p:cNvSpPr>
          <p:nvPr/>
        </p:nvSpPr>
        <p:spPr bwMode="auto">
          <a:xfrm>
            <a:off x="7620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集群监控</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存储监控</a:t>
            </a:r>
          </a:p>
        </p:txBody>
      </p:sp>
      <p:pic>
        <p:nvPicPr>
          <p:cNvPr id="5" name="图片 4">
            <a:extLst>
              <a:ext uri="{FF2B5EF4-FFF2-40B4-BE49-F238E27FC236}">
                <a16:creationId xmlns:a16="http://schemas.microsoft.com/office/drawing/2014/main" id="{1907CCD0-C371-48CD-BCA2-0AE34D650A8E}"/>
              </a:ext>
            </a:extLst>
          </p:cNvPr>
          <p:cNvPicPr>
            <a:picLocks noChangeAspect="1"/>
          </p:cNvPicPr>
          <p:nvPr/>
        </p:nvPicPr>
        <p:blipFill>
          <a:blip r:embed="rId2"/>
          <a:stretch>
            <a:fillRect/>
          </a:stretch>
        </p:blipFill>
        <p:spPr>
          <a:xfrm>
            <a:off x="685800" y="1857624"/>
            <a:ext cx="9220200" cy="4461232"/>
          </a:xfrm>
          <a:prstGeom prst="rect">
            <a:avLst/>
          </a:prstGeom>
        </p:spPr>
      </p:pic>
    </p:spTree>
    <p:extLst>
      <p:ext uri="{BB962C8B-B14F-4D97-AF65-F5344CB8AC3E}">
        <p14:creationId xmlns:p14="http://schemas.microsoft.com/office/powerpoint/2010/main" val="777408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6794"/>
              </a:solidFill>
              <a:effectLst/>
              <a:uLnTx/>
              <a:uFillTx/>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
        <p:nvSpPr>
          <p:cNvPr id="43" name="Freeform 11">
            <a:extLst>
              <a:ext uri="{FF2B5EF4-FFF2-40B4-BE49-F238E27FC236}">
                <a16:creationId xmlns:a16="http://schemas.microsoft.com/office/drawing/2014/main" id="{401914CF-A99B-4816-8DE6-7471228559BC}"/>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4" name="Freeform 10">
            <a:extLst>
              <a:ext uri="{FF2B5EF4-FFF2-40B4-BE49-F238E27FC236}">
                <a16:creationId xmlns:a16="http://schemas.microsoft.com/office/drawing/2014/main" id="{A54221F5-7D4C-410A-9C49-C4223089E5CB}"/>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5" name="Rectangle 12">
            <a:extLst>
              <a:ext uri="{FF2B5EF4-FFF2-40B4-BE49-F238E27FC236}">
                <a16:creationId xmlns:a16="http://schemas.microsoft.com/office/drawing/2014/main" id="{6EE5EE08-D5A5-490B-981B-7FF556EBCBEF}"/>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6" name="TextBox 105">
            <a:extLst>
              <a:ext uri="{FF2B5EF4-FFF2-40B4-BE49-F238E27FC236}">
                <a16:creationId xmlns:a16="http://schemas.microsoft.com/office/drawing/2014/main" id="{31B480FE-D2E1-4A4D-9BA6-C3E09FB168F8}"/>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47" name="TextBox 106">
            <a:extLst>
              <a:ext uri="{FF2B5EF4-FFF2-40B4-BE49-F238E27FC236}">
                <a16:creationId xmlns:a16="http://schemas.microsoft.com/office/drawing/2014/main" id="{217F83E8-BB25-492A-BF1A-D3A011DA29EF}"/>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568307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业务管理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文件管理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4267200" y="1092402"/>
            <a:ext cx="7543800" cy="4927398"/>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在文件管理里，可以上传下载文件，解压文件等，但该页面上传文件有大小限制，单个文件无法超过</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，超过</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的文件，需要用</a:t>
            </a:r>
            <a:r>
              <a:rPr lang="en-US" altLang="zh-CN" dirty="0">
                <a:latin typeface="微软雅黑" panose="020B0503020204020204" pitchFamily="34" charset="-122"/>
                <a:ea typeface="微软雅黑" panose="020B0503020204020204" pitchFamily="34" charset="-122"/>
              </a:rPr>
              <a:t>sftp</a:t>
            </a:r>
            <a:r>
              <a:rPr lang="zh-CN" altLang="en-US" dirty="0">
                <a:latin typeface="微软雅黑" panose="020B0503020204020204" pitchFamily="34" charset="-122"/>
                <a:ea typeface="微软雅黑" panose="020B0503020204020204" pitchFamily="34" charset="-122"/>
              </a:rPr>
              <a:t>等工具上传    </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zh-CN" altLang="en-US" dirty="0">
                <a:latin typeface="微软雅黑" panose="020B0503020204020204" pitchFamily="34" charset="-122"/>
                <a:ea typeface="微软雅黑" panose="020B0503020204020204" pitchFamily="34" charset="-122"/>
              </a:rPr>
              <a:t>    管理员账户的文件管理页面，可以对公共目录和数据集做设置，公共目录又分全局共享和组共享</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全局共享里的文件夹设置共享属相后，所有用户都可以在容器里挂载使用</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组共享目录，在创建组后，会自动生成相应组名的共享文件夹，只有属于该用户组的成员才可以使用</a:t>
            </a:r>
            <a:endParaRPr lang="en-US" altLang="zh-CN" dirty="0">
              <a:latin typeface="微软雅黑" panose="020B0503020204020204" pitchFamily="34" charset="-122"/>
              <a:ea typeface="微软雅黑" panose="020B0503020204020204" pitchFamily="34" charset="-122"/>
            </a:endParaRPr>
          </a:p>
          <a:p>
            <a:pPr marL="0" lvl="1">
              <a:lnSpc>
                <a:spcPct val="150000"/>
              </a:lnSpc>
            </a:pP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数据集目录，在数据集目录下的文件夹都可以在容器里挂载使用</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565BF42-1BD2-4265-8033-5050CB2897F9}"/>
              </a:ext>
            </a:extLst>
          </p:cNvPr>
          <p:cNvPicPr>
            <a:picLocks noChangeAspect="1"/>
          </p:cNvPicPr>
          <p:nvPr/>
        </p:nvPicPr>
        <p:blipFill>
          <a:blip r:embed="rId4"/>
          <a:stretch>
            <a:fillRect/>
          </a:stretch>
        </p:blipFill>
        <p:spPr>
          <a:xfrm>
            <a:off x="685800" y="889101"/>
            <a:ext cx="3429000" cy="5334000"/>
          </a:xfrm>
          <a:prstGeom prst="rect">
            <a:avLst/>
          </a:prstGeom>
        </p:spPr>
      </p:pic>
    </p:spTree>
    <p:extLst>
      <p:ext uri="{BB962C8B-B14F-4D97-AF65-F5344CB8AC3E}">
        <p14:creationId xmlns:p14="http://schemas.microsoft.com/office/powerpoint/2010/main" val="384937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业务管理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镜像管理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298769" y="877449"/>
            <a:ext cx="11734800" cy="1603411"/>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管理员可以通过</a:t>
            </a:r>
            <a:r>
              <a:rPr lang="en-US" altLang="zh-CN" dirty="0" err="1">
                <a:latin typeface="微软雅黑" panose="020B0503020204020204" pitchFamily="34" charset="-122"/>
                <a:ea typeface="微软雅黑" panose="020B0503020204020204" pitchFamily="34" charset="-122"/>
              </a:rPr>
              <a:t>Dockerfile</a:t>
            </a:r>
            <a:r>
              <a:rPr lang="zh-CN" altLang="en-US" dirty="0">
                <a:latin typeface="微软雅黑" panose="020B0503020204020204" pitchFamily="34" charset="-122"/>
                <a:ea typeface="微软雅黑" panose="020B0503020204020204" pitchFamily="34" charset="-122"/>
              </a:rPr>
              <a:t>文件创建新的镜像，或者通过导入命令导入开源镜像仓库的镜像</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zh-CN" altLang="en-US" dirty="0">
                <a:latin typeface="微软雅黑" panose="020B0503020204020204" pitchFamily="34" charset="-122"/>
                <a:ea typeface="微软雅黑" panose="020B0503020204020204" pitchFamily="34" charset="-122"/>
              </a:rPr>
              <a:t>如下</a:t>
            </a:r>
            <a:r>
              <a:rPr lang="en-US" altLang="zh-CN" dirty="0">
                <a:latin typeface="微软雅黑" panose="020B0503020204020204" pitchFamily="34" charset="-122"/>
                <a:ea typeface="微软雅黑" panose="020B0503020204020204" pitchFamily="34" charset="-122"/>
              </a:rPr>
              <a:t>docker pull </a:t>
            </a:r>
            <a:r>
              <a:rPr lang="en-US" altLang="zh-CN" dirty="0" err="1">
                <a:latin typeface="微软雅黑" panose="020B0503020204020204" pitchFamily="34" charset="-122"/>
                <a:ea typeface="微软雅黑" panose="020B0503020204020204" pitchFamily="34" charset="-122"/>
              </a:rPr>
              <a:t>zhaoyongke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bookenv:caffe_cpu_only</a:t>
            </a:r>
            <a:r>
              <a:rPr lang="zh-CN" altLang="en-US" dirty="0">
                <a:latin typeface="微软雅黑" panose="020B0503020204020204" pitchFamily="34" charset="-122"/>
                <a:ea typeface="微软雅黑" panose="020B0503020204020204" pitchFamily="34" charset="-122"/>
              </a:rPr>
              <a:t>命令可以直接把镜像导入该集群系统，管理员导入的镜像，所有用户都可以使用。</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19DE03A-4D3E-4522-B68D-9840C99EFDD8}"/>
              </a:ext>
            </a:extLst>
          </p:cNvPr>
          <p:cNvPicPr>
            <a:picLocks noChangeAspect="1"/>
          </p:cNvPicPr>
          <p:nvPr/>
        </p:nvPicPr>
        <p:blipFill>
          <a:blip r:embed="rId4"/>
          <a:stretch>
            <a:fillRect/>
          </a:stretch>
        </p:blipFill>
        <p:spPr>
          <a:xfrm>
            <a:off x="6242369" y="2261794"/>
            <a:ext cx="5791200" cy="4067809"/>
          </a:xfrm>
          <a:prstGeom prst="rect">
            <a:avLst/>
          </a:prstGeom>
        </p:spPr>
      </p:pic>
      <p:pic>
        <p:nvPicPr>
          <p:cNvPr id="2" name="图片 1">
            <a:extLst>
              <a:ext uri="{FF2B5EF4-FFF2-40B4-BE49-F238E27FC236}">
                <a16:creationId xmlns:a16="http://schemas.microsoft.com/office/drawing/2014/main" id="{4C5B6EFC-C5BD-4245-9BDF-18417D580FE6}"/>
              </a:ext>
            </a:extLst>
          </p:cNvPr>
          <p:cNvPicPr>
            <a:picLocks noChangeAspect="1"/>
          </p:cNvPicPr>
          <p:nvPr/>
        </p:nvPicPr>
        <p:blipFill>
          <a:blip r:embed="rId5"/>
          <a:stretch>
            <a:fillRect/>
          </a:stretch>
        </p:blipFill>
        <p:spPr>
          <a:xfrm>
            <a:off x="76200" y="2261794"/>
            <a:ext cx="5791200" cy="3546058"/>
          </a:xfrm>
          <a:prstGeom prst="rect">
            <a:avLst/>
          </a:prstGeom>
        </p:spPr>
      </p:pic>
    </p:spTree>
    <p:extLst>
      <p:ext uri="{BB962C8B-B14F-4D97-AF65-F5344CB8AC3E}">
        <p14:creationId xmlns:p14="http://schemas.microsoft.com/office/powerpoint/2010/main" val="232218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资源组</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10820400" cy="1464911"/>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系统有个默认资源组</a:t>
            </a:r>
            <a:r>
              <a:rPr lang="en-US" altLang="zh-CN" dirty="0" err="1">
                <a:latin typeface="微软雅黑" panose="020B0503020204020204" pitchFamily="34" charset="-122"/>
                <a:ea typeface="微软雅黑" panose="020B0503020204020204" pitchFamily="34" charset="-122"/>
              </a:rPr>
              <a:t>defaultGroup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，默认所有节点都在</a:t>
            </a:r>
            <a:r>
              <a:rPr lang="en-US" altLang="zh-CN" dirty="0" err="1">
                <a:latin typeface="微软雅黑" panose="020B0503020204020204" pitchFamily="34" charset="-122"/>
                <a:ea typeface="微软雅黑" panose="020B0503020204020204" pitchFamily="34" charset="-122"/>
              </a:rPr>
              <a:t>defaultGroup</a:t>
            </a:r>
            <a:r>
              <a:rPr lang="zh-CN" altLang="en-US" dirty="0">
                <a:latin typeface="微软雅黑" panose="020B0503020204020204" pitchFamily="34" charset="-122"/>
                <a:ea typeface="微软雅黑" panose="020B0503020204020204" pitchFamily="34" charset="-122"/>
              </a:rPr>
              <a:t>下。</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创建新的</a:t>
            </a:r>
            <a:r>
              <a:rPr lang="en-US" altLang="zh-CN" dirty="0">
                <a:latin typeface="微软雅黑" panose="020B0503020204020204" pitchFamily="34" charset="-122"/>
                <a:ea typeface="微软雅黑" panose="020B0503020204020204" pitchFamily="34" charset="-122"/>
              </a:rPr>
              <a:t>group</a:t>
            </a:r>
            <a:r>
              <a:rPr lang="zh-CN" altLang="en-US" dirty="0">
                <a:latin typeface="微软雅黑" panose="020B0503020204020204" pitchFamily="34" charset="-122"/>
                <a:ea typeface="微软雅黑" panose="020B0503020204020204" pitchFamily="34" charset="-122"/>
              </a:rPr>
              <a:t>组时，选取的节点资源会从</a:t>
            </a:r>
            <a:r>
              <a:rPr lang="en-US" altLang="zh-CN" dirty="0" err="1">
                <a:latin typeface="微软雅黑" panose="020B0503020204020204" pitchFamily="34" charset="-122"/>
                <a:ea typeface="微软雅黑" panose="020B0503020204020204" pitchFamily="34" charset="-122"/>
              </a:rPr>
              <a:t>defaultGroup</a:t>
            </a:r>
            <a:r>
              <a:rPr lang="zh-CN" altLang="en-US" dirty="0">
                <a:latin typeface="微软雅黑" panose="020B0503020204020204" pitchFamily="34" charset="-122"/>
                <a:ea typeface="微软雅黑" panose="020B0503020204020204" pitchFamily="34" charset="-122"/>
              </a:rPr>
              <a:t>组里释放出来，所以一个节点资源只能属于一个资源组</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资源组可以用于开发、训练、或者选择通用标签，既能做开发也能做训练。</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若设定资源组做开发用的话，</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可以共享，即一个节点的</a:t>
            </a:r>
            <a:r>
              <a:rPr lang="en-US" altLang="zh-CN" dirty="0" err="1">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资源可以共享给多个开发环境使用。</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65F02DE-5F96-4849-B3DD-82E0444C1ED2}"/>
              </a:ext>
            </a:extLst>
          </p:cNvPr>
          <p:cNvPicPr>
            <a:picLocks noChangeAspect="1"/>
          </p:cNvPicPr>
          <p:nvPr/>
        </p:nvPicPr>
        <p:blipFill>
          <a:blip r:embed="rId4"/>
          <a:stretch>
            <a:fillRect/>
          </a:stretch>
        </p:blipFill>
        <p:spPr>
          <a:xfrm>
            <a:off x="381000" y="2971800"/>
            <a:ext cx="11125200" cy="2635530"/>
          </a:xfrm>
          <a:prstGeom prst="rect">
            <a:avLst/>
          </a:prstGeom>
        </p:spPr>
      </p:pic>
    </p:spTree>
    <p:extLst>
      <p:ext uri="{BB962C8B-B14F-4D97-AF65-F5344CB8AC3E}">
        <p14:creationId xmlns:p14="http://schemas.microsoft.com/office/powerpoint/2010/main" val="1778510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6400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资源组</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-GPU</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共享（不隔离显存）</a:t>
            </a:r>
          </a:p>
        </p:txBody>
      </p:sp>
      <p:sp>
        <p:nvSpPr>
          <p:cNvPr id="6" name="TextBox 148">
            <a:extLst>
              <a:ext uri="{FF2B5EF4-FFF2-40B4-BE49-F238E27FC236}">
                <a16:creationId xmlns:a16="http://schemas.microsoft.com/office/drawing/2014/main" id="{3D25D052-2177-46F1-9AE5-9B1EFB1ACFE7}"/>
              </a:ext>
            </a:extLst>
          </p:cNvPr>
          <p:cNvSpPr txBox="1"/>
          <p:nvPr/>
        </p:nvSpPr>
        <p:spPr>
          <a:xfrm>
            <a:off x="457200" y="1143000"/>
            <a:ext cx="4495800" cy="3403904"/>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新建资源组，不隔离显存的话，开启</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共享后，选择下面的复用率选项，最大复用数</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，这样创建开发环境时，</a:t>
            </a:r>
            <a:r>
              <a:rPr lang="en-US" altLang="zh-CN" dirty="0" err="1">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卡可以被共享给</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个容器使用</a:t>
            </a:r>
            <a:endParaRPr lang="en-US" altLang="zh-CN" dirty="0">
              <a:latin typeface="微软雅黑" panose="020B0503020204020204" pitchFamily="34" charset="-122"/>
              <a:ea typeface="微软雅黑" panose="020B0503020204020204" pitchFamily="34" charset="-122"/>
            </a:endParaRPr>
          </a:p>
          <a:p>
            <a:pPr marL="0" lvl="1"/>
            <a:r>
              <a:rPr lang="zh-CN" altLang="en-US" dirty="0">
                <a:latin typeface="微软雅黑" panose="020B0503020204020204" pitchFamily="34" charset="-122"/>
                <a:ea typeface="微软雅黑" panose="020B0503020204020204" pitchFamily="34" charset="-122"/>
              </a:rPr>
              <a:t>      不隔离显存，每个开发环境下看到的</a:t>
            </a:r>
            <a:r>
              <a:rPr lang="en-US" altLang="zh-CN" dirty="0" err="1">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卡的显存大小就是实际显卡的物理显存大小。</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实际复用多少，也需要根据机器</a:t>
            </a:r>
            <a:r>
              <a:rPr lang="en-US" altLang="zh-CN" dirty="0" err="1">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核数来算下，比如</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核的</a:t>
            </a:r>
            <a:r>
              <a:rPr lang="en-US" altLang="zh-CN" dirty="0" err="1">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，即使复用</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份，也没用，创建开发环境，至少需要一个</a:t>
            </a:r>
            <a:r>
              <a:rPr lang="en-US" altLang="zh-CN" dirty="0" err="1">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核心的支持，一般建议两个或者</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2DE4C60-7919-48B0-A03C-7A36E15A8082}"/>
              </a:ext>
            </a:extLst>
          </p:cNvPr>
          <p:cNvPicPr>
            <a:picLocks noChangeAspect="1"/>
          </p:cNvPicPr>
          <p:nvPr/>
        </p:nvPicPr>
        <p:blipFill>
          <a:blip r:embed="rId4"/>
          <a:stretch>
            <a:fillRect/>
          </a:stretch>
        </p:blipFill>
        <p:spPr>
          <a:xfrm>
            <a:off x="5943600" y="774980"/>
            <a:ext cx="5311404" cy="5608367"/>
          </a:xfrm>
          <a:prstGeom prst="rect">
            <a:avLst/>
          </a:prstGeom>
        </p:spPr>
      </p:pic>
    </p:spTree>
    <p:extLst>
      <p:ext uri="{BB962C8B-B14F-4D97-AF65-F5344CB8AC3E}">
        <p14:creationId xmlns:p14="http://schemas.microsoft.com/office/powerpoint/2010/main" val="2246390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6400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资源组</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-GPU</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共享（隔离显存）</a:t>
            </a:r>
          </a:p>
        </p:txBody>
      </p:sp>
      <p:sp>
        <p:nvSpPr>
          <p:cNvPr id="6" name="TextBox 148">
            <a:extLst>
              <a:ext uri="{FF2B5EF4-FFF2-40B4-BE49-F238E27FC236}">
                <a16:creationId xmlns:a16="http://schemas.microsoft.com/office/drawing/2014/main" id="{3D25D052-2177-46F1-9AE5-9B1EFB1ACFE7}"/>
              </a:ext>
            </a:extLst>
          </p:cNvPr>
          <p:cNvSpPr txBox="1"/>
          <p:nvPr/>
        </p:nvSpPr>
        <p:spPr>
          <a:xfrm>
            <a:off x="457200" y="1143000"/>
            <a:ext cx="4495800" cy="4788898"/>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新建资源组，隔离显存的话，开启</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共享后，选择下面的显存隔离选项，显存可以设置为最小</a:t>
            </a:r>
            <a:r>
              <a:rPr lang="en-US" altLang="zh-CN" dirty="0">
                <a:latin typeface="微软雅黑" panose="020B0503020204020204" pitchFamily="34" charset="-122"/>
                <a:ea typeface="微软雅黑" panose="020B0503020204020204" pitchFamily="34" charset="-122"/>
              </a:rPr>
              <a:t>1G</a:t>
            </a:r>
          </a:p>
          <a:p>
            <a:pPr marL="0" lvl="1"/>
            <a:r>
              <a:rPr lang="zh-CN" altLang="en-US" dirty="0">
                <a:latin typeface="微软雅黑" panose="020B0503020204020204" pitchFamily="34" charset="-122"/>
                <a:ea typeface="微软雅黑" panose="020B0503020204020204" pitchFamily="34" charset="-122"/>
              </a:rPr>
              <a:t>      显存隔离后，每个开发环境下看到的</a:t>
            </a:r>
            <a:r>
              <a:rPr lang="en-US" altLang="zh-CN" dirty="0" err="1">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卡的显存大小就是设定的显存隔离的大小，比如</a:t>
            </a:r>
            <a:r>
              <a:rPr lang="en-US" altLang="zh-CN" dirty="0">
                <a:latin typeface="微软雅黑" panose="020B0503020204020204" pitchFamily="34" charset="-122"/>
                <a:ea typeface="微软雅黑" panose="020B0503020204020204" pitchFamily="34" charset="-122"/>
              </a:rPr>
              <a:t>2G</a:t>
            </a: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系统会根据隔离显存的大小来自动计算能复用多少份</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如图所示，节点</a:t>
            </a:r>
            <a:r>
              <a:rPr lang="en-US" altLang="zh-CN" dirty="0">
                <a:latin typeface="微软雅黑" panose="020B0503020204020204" pitchFamily="34" charset="-122"/>
                <a:ea typeface="微软雅黑" panose="020B0503020204020204" pitchFamily="34" charset="-122"/>
              </a:rPr>
              <a:t>gpu02</a:t>
            </a:r>
            <a:r>
              <a:rPr lang="zh-CN" altLang="en-US" dirty="0">
                <a:latin typeface="微软雅黑" panose="020B0503020204020204" pitchFamily="34" charset="-122"/>
                <a:ea typeface="微软雅黑" panose="020B0503020204020204" pitchFamily="34" charset="-122"/>
              </a:rPr>
              <a:t>共有</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块</a:t>
            </a:r>
            <a:r>
              <a:rPr lang="en-US" altLang="zh-CN" dirty="0">
                <a:latin typeface="微软雅黑" panose="020B0503020204020204" pitchFamily="34" charset="-122"/>
                <a:ea typeface="微软雅黑" panose="020B0503020204020204" pitchFamily="34" charset="-122"/>
              </a:rPr>
              <a:t>32G</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V100s</a:t>
            </a:r>
            <a:r>
              <a:rPr lang="zh-CN" altLang="en-US" dirty="0">
                <a:latin typeface="微软雅黑" panose="020B0503020204020204" pitchFamily="34" charset="-122"/>
                <a:ea typeface="微软雅黑" panose="020B0503020204020204" pitchFamily="34" charset="-122"/>
              </a:rPr>
              <a:t>卡，显存共有</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32G=128G</a:t>
            </a:r>
            <a:r>
              <a:rPr lang="zh-CN" altLang="en-US" dirty="0">
                <a:latin typeface="微软雅黑" panose="020B0503020204020204" pitchFamily="34" charset="-122"/>
                <a:ea typeface="微软雅黑" panose="020B0503020204020204" pitchFamily="34" charset="-122"/>
              </a:rPr>
              <a:t>，开启</a:t>
            </a:r>
            <a:r>
              <a:rPr lang="en-US" altLang="zh-CN" dirty="0" err="1">
                <a:latin typeface="微软雅黑" panose="020B0503020204020204" pitchFamily="34" charset="-122"/>
                <a:ea typeface="微软雅黑" panose="020B0503020204020204" pitchFamily="34" charset="-122"/>
              </a:rPr>
              <a:t>UnfiledMemory</a:t>
            </a:r>
            <a:r>
              <a:rPr lang="zh-CN" altLang="en-US" dirty="0">
                <a:latin typeface="微软雅黑" panose="020B0503020204020204" pitchFamily="34" charset="-122"/>
                <a:ea typeface="微软雅黑" panose="020B0503020204020204" pitchFamily="34" charset="-122"/>
              </a:rPr>
              <a:t>后，能用的显存为</a:t>
            </a:r>
            <a:r>
              <a:rPr lang="en-US" altLang="zh-CN" dirty="0">
                <a:latin typeface="微软雅黑" panose="020B0503020204020204" pitchFamily="34" charset="-122"/>
                <a:ea typeface="微软雅黑" panose="020B0503020204020204" pitchFamily="34" charset="-122"/>
              </a:rPr>
              <a:t>128G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1.5=192G</a:t>
            </a:r>
            <a:r>
              <a:rPr lang="zh-CN" altLang="en-US" dirty="0">
                <a:latin typeface="微软雅黑" panose="020B0503020204020204" pitchFamily="34" charset="-122"/>
                <a:ea typeface="微软雅黑" panose="020B0503020204020204" pitchFamily="34" charset="-122"/>
              </a:rPr>
              <a:t>，按照显存隔离</a:t>
            </a:r>
            <a:r>
              <a:rPr lang="en-US" altLang="zh-CN" dirty="0">
                <a:latin typeface="微软雅黑" panose="020B0503020204020204" pitchFamily="34" charset="-122"/>
                <a:ea typeface="微软雅黑" panose="020B0503020204020204" pitchFamily="34" charset="-122"/>
              </a:rPr>
              <a:t>8G</a:t>
            </a:r>
            <a:r>
              <a:rPr lang="zh-CN" altLang="en-US" dirty="0">
                <a:latin typeface="微软雅黑" panose="020B0503020204020204" pitchFamily="34" charset="-122"/>
                <a:ea typeface="微软雅黑" panose="020B0503020204020204" pitchFamily="34" charset="-122"/>
              </a:rPr>
              <a:t>设置，共能共享</a:t>
            </a:r>
            <a:r>
              <a:rPr lang="en-US" altLang="zh-CN" dirty="0">
                <a:latin typeface="微软雅黑" panose="020B0503020204020204" pitchFamily="34" charset="-122"/>
                <a:ea typeface="微软雅黑" panose="020B0503020204020204" pitchFamily="34" charset="-122"/>
              </a:rPr>
              <a:t>192/8=24</a:t>
            </a:r>
            <a:r>
              <a:rPr lang="zh-CN" altLang="en-US" dirty="0">
                <a:latin typeface="微软雅黑" panose="020B0503020204020204" pitchFamily="34" charset="-122"/>
                <a:ea typeface="微软雅黑" panose="020B0503020204020204" pitchFamily="34" charset="-122"/>
              </a:rPr>
              <a:t>份，所以系统显示的当前资源组</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复用情况</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2GB</a:t>
            </a:r>
            <a:r>
              <a:rPr lang="zh-CN" altLang="en-US" dirty="0">
                <a:latin typeface="微软雅黑" panose="020B0503020204020204" pitchFamily="34" charset="-122"/>
                <a:ea typeface="微软雅黑" panose="020B0503020204020204" pitchFamily="34" charset="-122"/>
              </a:rPr>
              <a:t>意思是，该资源组节点复用</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份，每份</a:t>
            </a:r>
            <a:r>
              <a:rPr lang="en-US" altLang="zh-CN" dirty="0">
                <a:latin typeface="微软雅黑" panose="020B0503020204020204" pitchFamily="34" charset="-122"/>
                <a:ea typeface="微软雅黑" panose="020B0503020204020204" pitchFamily="34" charset="-122"/>
              </a:rPr>
              <a:t>2GB</a:t>
            </a:r>
            <a:r>
              <a:rPr lang="zh-CN" altLang="en-US" dirty="0">
                <a:latin typeface="微软雅黑" panose="020B0503020204020204" pitchFamily="34" charset="-122"/>
                <a:ea typeface="微软雅黑" panose="020B0503020204020204" pitchFamily="34" charset="-122"/>
              </a:rPr>
              <a:t>显存。</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实际复用多少，也需要根据机器</a:t>
            </a:r>
            <a:r>
              <a:rPr lang="en-US" altLang="zh-CN" dirty="0" err="1">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核数来算下后，合理分配显存隔离值。</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CB4C468-6728-4E61-B563-42CB6D3CA3EC}"/>
              </a:ext>
            </a:extLst>
          </p:cNvPr>
          <p:cNvPicPr>
            <a:picLocks noChangeAspect="1"/>
          </p:cNvPicPr>
          <p:nvPr/>
        </p:nvPicPr>
        <p:blipFill>
          <a:blip r:embed="rId4"/>
          <a:stretch>
            <a:fillRect/>
          </a:stretch>
        </p:blipFill>
        <p:spPr>
          <a:xfrm>
            <a:off x="6096000" y="1086939"/>
            <a:ext cx="4648200" cy="4788898"/>
          </a:xfrm>
          <a:prstGeom prst="rect">
            <a:avLst/>
          </a:prstGeom>
        </p:spPr>
      </p:pic>
    </p:spTree>
    <p:extLst>
      <p:ext uri="{BB962C8B-B14F-4D97-AF65-F5344CB8AC3E}">
        <p14:creationId xmlns:p14="http://schemas.microsoft.com/office/powerpoint/2010/main" val="81195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节点管理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829800" cy="633915"/>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在节点管理里，可以对节点状态进行修改，主要是上线，下线功能，下线后，节点处于不可用状态，不会再分配作业</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01E4AA1-D207-46F2-9F4F-4BAAAF16C83F}"/>
              </a:ext>
            </a:extLst>
          </p:cNvPr>
          <p:cNvPicPr>
            <a:picLocks noChangeAspect="1"/>
          </p:cNvPicPr>
          <p:nvPr/>
        </p:nvPicPr>
        <p:blipFill>
          <a:blip r:embed="rId4"/>
          <a:stretch>
            <a:fillRect/>
          </a:stretch>
        </p:blipFill>
        <p:spPr>
          <a:xfrm>
            <a:off x="838200" y="2006693"/>
            <a:ext cx="11353800" cy="3071357"/>
          </a:xfrm>
          <a:prstGeom prst="rect">
            <a:avLst/>
          </a:prstGeom>
        </p:spPr>
      </p:pic>
    </p:spTree>
    <p:extLst>
      <p:ext uri="{BB962C8B-B14F-4D97-AF65-F5344CB8AC3E}">
        <p14:creationId xmlns:p14="http://schemas.microsoft.com/office/powerpoint/2010/main" val="548598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资源管理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节点管理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829800" cy="910914"/>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在节点管理里，管理员主要看下节点的数据集选项，在创建开发或者训练任务时，如果选择更新数据集，会在缓存目录里生成新的数据集目录，这会导致缓存目录空间慢慢被占满，所以需要定时删除一些不用的数据集缓存。</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CDDAC91-8252-420B-A0E0-A868D11057E8}"/>
              </a:ext>
            </a:extLst>
          </p:cNvPr>
          <p:cNvPicPr>
            <a:picLocks noChangeAspect="1"/>
          </p:cNvPicPr>
          <p:nvPr/>
        </p:nvPicPr>
        <p:blipFill>
          <a:blip r:embed="rId4"/>
          <a:stretch>
            <a:fillRect/>
          </a:stretch>
        </p:blipFill>
        <p:spPr>
          <a:xfrm>
            <a:off x="723900" y="2308338"/>
            <a:ext cx="10744200" cy="3406351"/>
          </a:xfrm>
          <a:prstGeom prst="rect">
            <a:avLst/>
          </a:prstGeom>
        </p:spPr>
      </p:pic>
    </p:spTree>
    <p:extLst>
      <p:ext uri="{BB962C8B-B14F-4D97-AF65-F5344CB8AC3E}">
        <p14:creationId xmlns:p14="http://schemas.microsoft.com/office/powerpoint/2010/main" val="4216379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4" name="矩形 3">
            <a:extLst>
              <a:ext uri="{FF2B5EF4-FFF2-40B4-BE49-F238E27FC236}">
                <a16:creationId xmlns:a16="http://schemas.microsoft.com/office/drawing/2014/main" id="{EDA396CA-CEAA-4415-9926-00862A6D7876}"/>
              </a:ext>
            </a:extLst>
          </p:cNvPr>
          <p:cNvSpPr/>
          <p:nvPr/>
        </p:nvSpPr>
        <p:spPr>
          <a:xfrm>
            <a:off x="547540" y="843677"/>
            <a:ext cx="11201400" cy="2308324"/>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     </a:t>
            </a:r>
            <a:r>
              <a:rPr lang="zh-CN" altLang="en-US" dirty="0">
                <a:solidFill>
                  <a:srgbClr val="000000"/>
                </a:solidFill>
                <a:latin typeface="微软雅黑" panose="020B0503020204020204" pitchFamily="34" charset="-122"/>
                <a:ea typeface="微软雅黑" panose="020B0503020204020204" pitchFamily="34" charset="-122"/>
              </a:rPr>
              <a:t>用户管理功能说明：仅限系统管理员权限操作，用户管理包含用户管理和用户组管理。系统管理员在用户管理界面中可以对普通用户、系统管理员进行管理，其中包含创建账号、导入用户、模糊查询、编辑信息、删除账号、修改密码、重置密码、禁用</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启用账号、启用</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关闭下载权限等操作；在用户组管理界面中可以对用户组进行创建用户组、查看用户组下成员、编辑用户组信息、删除用户组等操作。</a:t>
            </a:r>
          </a:p>
          <a:p>
            <a:r>
              <a:rPr lang="zh-CN" altLang="en-US" dirty="0">
                <a:solidFill>
                  <a:srgbClr val="000000"/>
                </a:solidFill>
                <a:latin typeface="微软雅黑" panose="020B0503020204020204" pitchFamily="34" charset="-122"/>
                <a:ea typeface="微软雅黑" panose="020B0503020204020204" pitchFamily="34" charset="-122"/>
              </a:rPr>
              <a:t>    本系统会默认采用</a:t>
            </a:r>
            <a:r>
              <a:rPr lang="en-US" altLang="zh-CN" dirty="0" err="1">
                <a:solidFill>
                  <a:srgbClr val="000000"/>
                </a:solidFill>
                <a:latin typeface="微软雅黑" panose="020B0503020204020204" pitchFamily="34" charset="-122"/>
                <a:ea typeface="微软雅黑" panose="020B0503020204020204" pitchFamily="34" charset="-122"/>
              </a:rPr>
              <a:t>ldap</a:t>
            </a:r>
            <a:r>
              <a:rPr lang="zh-CN" altLang="en-US" dirty="0">
                <a:solidFill>
                  <a:srgbClr val="000000"/>
                </a:solidFill>
                <a:latin typeface="微软雅黑" panose="020B0503020204020204" pitchFamily="34" charset="-122"/>
                <a:ea typeface="微软雅黑" panose="020B0503020204020204" pitchFamily="34" charset="-122"/>
              </a:rPr>
              <a:t>作为认证系统，也支持对接第三方的</a:t>
            </a:r>
            <a:r>
              <a:rPr lang="en-US" altLang="zh-CN" dirty="0" err="1">
                <a:solidFill>
                  <a:srgbClr val="000000"/>
                </a:solidFill>
                <a:latin typeface="微软雅黑" panose="020B0503020204020204" pitchFamily="34" charset="-122"/>
                <a:ea typeface="微软雅黑" panose="020B0503020204020204" pitchFamily="34" charset="-122"/>
              </a:rPr>
              <a:t>ldap</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err="1">
                <a:solidFill>
                  <a:srgbClr val="000000"/>
                </a:solidFill>
                <a:latin typeface="微软雅黑" panose="020B0503020204020204" pitchFamily="34" charset="-122"/>
                <a:ea typeface="微软雅黑" panose="020B0503020204020204" pitchFamily="34" charset="-122"/>
              </a:rPr>
              <a:t>nis</a:t>
            </a:r>
            <a:r>
              <a:rPr lang="zh-CN" altLang="en-US" dirty="0">
                <a:solidFill>
                  <a:srgbClr val="000000"/>
                </a:solidFill>
                <a:latin typeface="微软雅黑" panose="020B0503020204020204" pitchFamily="34" charset="-122"/>
                <a:ea typeface="微软雅黑" panose="020B0503020204020204" pitchFamily="34" charset="-122"/>
              </a:rPr>
              <a:t>系统，但是同时只支持一种。采用默认的</a:t>
            </a:r>
            <a:r>
              <a:rPr lang="en-US" altLang="zh-CN" dirty="0" err="1">
                <a:solidFill>
                  <a:srgbClr val="000000"/>
                </a:solidFill>
                <a:latin typeface="微软雅黑" panose="020B0503020204020204" pitchFamily="34" charset="-122"/>
                <a:ea typeface="微软雅黑" panose="020B0503020204020204" pitchFamily="34" charset="-122"/>
              </a:rPr>
              <a:t>ldap</a:t>
            </a:r>
            <a:r>
              <a:rPr lang="zh-CN" altLang="en-US" dirty="0">
                <a:solidFill>
                  <a:srgbClr val="000000"/>
                </a:solidFill>
                <a:latin typeface="微软雅黑" panose="020B0503020204020204" pitchFamily="34" charset="-122"/>
                <a:ea typeface="微软雅黑" panose="020B0503020204020204" pitchFamily="34" charset="-122"/>
              </a:rPr>
              <a:t>认证时，用户不能使用从</a:t>
            </a:r>
            <a:r>
              <a:rPr lang="en-US" altLang="zh-CN" dirty="0" err="1">
                <a:solidFill>
                  <a:srgbClr val="000000"/>
                </a:solidFill>
                <a:latin typeface="微软雅黑" panose="020B0503020204020204" pitchFamily="34" charset="-122"/>
                <a:ea typeface="微软雅黑" panose="020B0503020204020204" pitchFamily="34" charset="-122"/>
              </a:rPr>
              <a:t>ldap</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err="1">
                <a:solidFill>
                  <a:srgbClr val="000000"/>
                </a:solidFill>
                <a:latin typeface="微软雅黑" panose="020B0503020204020204" pitchFamily="34" charset="-122"/>
                <a:ea typeface="微软雅黑" panose="020B0503020204020204" pitchFamily="34" charset="-122"/>
              </a:rPr>
              <a:t>nis</a:t>
            </a:r>
            <a:r>
              <a:rPr lang="zh-CN" altLang="en-US" dirty="0">
                <a:solidFill>
                  <a:srgbClr val="000000"/>
                </a:solidFill>
                <a:latin typeface="微软雅黑" panose="020B0503020204020204" pitchFamily="34" charset="-122"/>
                <a:ea typeface="微软雅黑" panose="020B0503020204020204" pitchFamily="34" charset="-122"/>
              </a:rPr>
              <a:t>导入用户功能；对接第三方认证系统时，用户的某些操作会受限制，如创建用户、修改密码、重置密码、更新用户组、文本导入等功能不可使用，总体原则是不更改第三方认证系统的信息。</a:t>
            </a:r>
            <a:endParaRPr lang="zh-CN" altLang="en-US" dirty="0">
              <a:latin typeface="微软雅黑" panose="020B0503020204020204" pitchFamily="34" charset="-122"/>
              <a:ea typeface="微软雅黑" panose="020B0503020204020204" pitchFamily="34" charset="-122"/>
            </a:endParaRPr>
          </a:p>
        </p:txBody>
      </p:sp>
      <p:sp>
        <p:nvSpPr>
          <p:cNvPr id="10" name="Rectangle 4">
            <a:extLst>
              <a:ext uri="{FF2B5EF4-FFF2-40B4-BE49-F238E27FC236}">
                <a16:creationId xmlns:a16="http://schemas.microsoft.com/office/drawing/2014/main" id="{5EB91C75-5052-4212-8082-69DAD9882335}"/>
              </a:ext>
            </a:extLst>
          </p:cNvPr>
          <p:cNvSpPr txBox="1">
            <a:spLocks noChangeArrowheads="1"/>
          </p:cNvSpPr>
          <p:nvPr/>
        </p:nvSpPr>
        <p:spPr bwMode="auto">
          <a:xfrm>
            <a:off x="736862" y="274739"/>
            <a:ext cx="39113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用户管理</a:t>
            </a:r>
          </a:p>
        </p:txBody>
      </p:sp>
      <p:pic>
        <p:nvPicPr>
          <p:cNvPr id="5" name="图片 4">
            <a:extLst>
              <a:ext uri="{FF2B5EF4-FFF2-40B4-BE49-F238E27FC236}">
                <a16:creationId xmlns:a16="http://schemas.microsoft.com/office/drawing/2014/main" id="{71F9BF31-3F72-4AD0-9931-2D84FA0982EB}"/>
              </a:ext>
            </a:extLst>
          </p:cNvPr>
          <p:cNvPicPr>
            <a:picLocks noChangeAspect="1"/>
          </p:cNvPicPr>
          <p:nvPr/>
        </p:nvPicPr>
        <p:blipFill>
          <a:blip r:embed="rId4"/>
          <a:stretch>
            <a:fillRect/>
          </a:stretch>
        </p:blipFill>
        <p:spPr>
          <a:xfrm>
            <a:off x="547540" y="3255648"/>
            <a:ext cx="11201400" cy="2843709"/>
          </a:xfrm>
          <a:prstGeom prst="rect">
            <a:avLst/>
          </a:prstGeom>
        </p:spPr>
      </p:pic>
    </p:spTree>
    <p:extLst>
      <p:ext uri="{BB962C8B-B14F-4D97-AF65-F5344CB8AC3E}">
        <p14:creationId xmlns:p14="http://schemas.microsoft.com/office/powerpoint/2010/main" val="210834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736862" y="274739"/>
            <a:ext cx="44447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用户管理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创建用户</a:t>
            </a:r>
          </a:p>
        </p:txBody>
      </p:sp>
      <p:sp>
        <p:nvSpPr>
          <p:cNvPr id="4" name="矩形 3">
            <a:extLst>
              <a:ext uri="{FF2B5EF4-FFF2-40B4-BE49-F238E27FC236}">
                <a16:creationId xmlns:a16="http://schemas.microsoft.com/office/drawing/2014/main" id="{EDA396CA-CEAA-4415-9926-00862A6D7876}"/>
              </a:ext>
            </a:extLst>
          </p:cNvPr>
          <p:cNvSpPr/>
          <p:nvPr/>
        </p:nvSpPr>
        <p:spPr>
          <a:xfrm>
            <a:off x="7543800" y="777700"/>
            <a:ext cx="4052740" cy="4896340"/>
          </a:xfrm>
          <a:prstGeom prst="rect">
            <a:avLst/>
          </a:prstGeom>
        </p:spPr>
        <p:txBody>
          <a:bodyPr wrap="square">
            <a:spAutoFit/>
          </a:bodyPr>
          <a:lstStyle/>
          <a:p>
            <a:pPr>
              <a:lnSpc>
                <a:spcPct val="150000"/>
              </a:lnSpc>
            </a:pPr>
            <a:r>
              <a:rPr lang="zh-CN" altLang="en-US" dirty="0">
                <a:solidFill>
                  <a:srgbClr val="000000"/>
                </a:solidFill>
                <a:latin typeface="宋体" panose="02010600030101010101" pitchFamily="2" charset="-122"/>
                <a:ea typeface="宋体" panose="02010600030101010101" pitchFamily="2" charset="-122"/>
              </a:rPr>
              <a:t>   </a:t>
            </a:r>
            <a:r>
              <a:rPr lang="zh-CN" altLang="en-US" sz="1600" dirty="0">
                <a:solidFill>
                  <a:srgbClr val="000000"/>
                </a:solidFill>
                <a:latin typeface="微软雅黑" panose="020B0503020204020204" pitchFamily="34" charset="-122"/>
                <a:ea typeface="微软雅黑" panose="020B0503020204020204" pitchFamily="34" charset="-122"/>
              </a:rPr>
              <a:t>系统有默认一个</a:t>
            </a:r>
            <a:r>
              <a:rPr lang="en-US" altLang="zh-CN" sz="1600" dirty="0" err="1">
                <a:solidFill>
                  <a:srgbClr val="000000"/>
                </a:solidFill>
                <a:latin typeface="微软雅黑" panose="020B0503020204020204" pitchFamily="34" charset="-122"/>
                <a:ea typeface="微软雅黑" panose="020B0503020204020204" pitchFamily="34" charset="-122"/>
              </a:rPr>
              <a:t>default_group</a:t>
            </a:r>
            <a:r>
              <a:rPr lang="zh-CN" altLang="en-US" sz="1600" dirty="0">
                <a:solidFill>
                  <a:srgbClr val="000000"/>
                </a:solidFill>
                <a:latin typeface="微软雅黑" panose="020B0503020204020204" pitchFamily="34" charset="-122"/>
                <a:ea typeface="微软雅黑" panose="020B0503020204020204" pitchFamily="34" charset="-122"/>
              </a:rPr>
              <a:t>默认组，创建用户时，如果划分别的用户组，需要先创建用户组，再创建用户，用户组可以对</a:t>
            </a:r>
            <a:r>
              <a:rPr lang="en-US" altLang="zh-CN" sz="1600" dirty="0">
                <a:solidFill>
                  <a:srgbClr val="000000"/>
                </a:solidFill>
                <a:latin typeface="微软雅黑" panose="020B0503020204020204" pitchFamily="34" charset="-122"/>
                <a:ea typeface="微软雅黑" panose="020B0503020204020204" pitchFamily="34" charset="-122"/>
              </a:rPr>
              <a:t>CPU</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GPU</a:t>
            </a:r>
            <a:r>
              <a:rPr lang="zh-CN" altLang="en-US" sz="1600" dirty="0">
                <a:solidFill>
                  <a:srgbClr val="000000"/>
                </a:solidFill>
                <a:latin typeface="微软雅黑" panose="020B0503020204020204" pitchFamily="34" charset="-122"/>
                <a:ea typeface="微软雅黑" panose="020B0503020204020204" pitchFamily="34" charset="-122"/>
              </a:rPr>
              <a:t>资源做限制，用户可以对</a:t>
            </a:r>
            <a:r>
              <a:rPr lang="en-US" altLang="zh-CN" sz="1600" dirty="0">
                <a:solidFill>
                  <a:srgbClr val="000000"/>
                </a:solidFill>
                <a:latin typeface="微软雅黑" panose="020B0503020204020204" pitchFamily="34" charset="-122"/>
                <a:ea typeface="微软雅黑" panose="020B0503020204020204" pitchFamily="34" charset="-122"/>
              </a:rPr>
              <a:t>CPU</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GPU</a:t>
            </a:r>
            <a:r>
              <a:rPr lang="zh-CN" altLang="en-US" sz="1600" dirty="0">
                <a:solidFill>
                  <a:srgbClr val="000000"/>
                </a:solidFill>
                <a:latin typeface="微软雅黑" panose="020B0503020204020204" pitchFamily="34" charset="-122"/>
                <a:ea typeface="微软雅黑" panose="020B0503020204020204" pitchFamily="34" charset="-122"/>
              </a:rPr>
              <a:t>资源及磁盘配额做限制</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     也可以创建完用户后，在对用户进行修改</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rPr>
              <a:t>若普通用户忘掉密码，这里可以重置密码为初始密码</a:t>
            </a:r>
            <a:r>
              <a:rPr lang="en-US" altLang="zh-CN" sz="1600" dirty="0">
                <a:solidFill>
                  <a:srgbClr val="000000"/>
                </a:solidFill>
                <a:latin typeface="微软雅黑" panose="020B0503020204020204" pitchFamily="34" charset="-122"/>
                <a:ea typeface="微软雅黑" panose="020B0503020204020204" pitchFamily="34" charset="-122"/>
              </a:rPr>
              <a:t>123456a?</a:t>
            </a:r>
          </a:p>
          <a:p>
            <a:pP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     注意：本平台由于使用的用户认证系统可以对接上游用户服务端，所以一旦创建的用户被删除后，再次创建时还会提示用户已经存在，需要重新起个名字才可以。</a:t>
            </a:r>
            <a:endParaRPr lang="zh-CN" altLang="en-US"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70E5878-FEB3-47DA-A0E9-8AA12F4196F4}"/>
              </a:ext>
            </a:extLst>
          </p:cNvPr>
          <p:cNvPicPr>
            <a:picLocks noChangeAspect="1"/>
          </p:cNvPicPr>
          <p:nvPr/>
        </p:nvPicPr>
        <p:blipFill>
          <a:blip r:embed="rId4"/>
          <a:stretch>
            <a:fillRect/>
          </a:stretch>
        </p:blipFill>
        <p:spPr>
          <a:xfrm>
            <a:off x="228600" y="990600"/>
            <a:ext cx="7239000" cy="5170646"/>
          </a:xfrm>
          <a:prstGeom prst="rect">
            <a:avLst/>
          </a:prstGeom>
        </p:spPr>
      </p:pic>
    </p:spTree>
    <p:extLst>
      <p:ext uri="{BB962C8B-B14F-4D97-AF65-F5344CB8AC3E}">
        <p14:creationId xmlns:p14="http://schemas.microsoft.com/office/powerpoint/2010/main" val="184423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系统设置</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829800" cy="910914"/>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系统设置页面主要设置开发环境，限制每个用户创建的开发环境的数量以及每个开发环境使用的资源上限</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邮箱配置，主要设置发件服务器，下面是以</a:t>
            </a:r>
            <a:r>
              <a:rPr lang="en-US" altLang="zh-CN" dirty="0">
                <a:latin typeface="微软雅黑" panose="020B0503020204020204" pitchFamily="34" charset="-122"/>
                <a:ea typeface="微软雅黑" panose="020B0503020204020204" pitchFamily="34" charset="-122"/>
              </a:rPr>
              <a:t>163</a:t>
            </a:r>
            <a:r>
              <a:rPr lang="zh-CN" altLang="en-US" dirty="0">
                <a:latin typeface="微软雅黑" panose="020B0503020204020204" pitchFamily="34" charset="-122"/>
                <a:ea typeface="微软雅黑" panose="020B0503020204020204" pitchFamily="34" charset="-122"/>
              </a:rPr>
              <a:t>发件邮箱为例的设置。</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E36E7AB-49E9-47D5-BE8E-01654E316D54}"/>
              </a:ext>
            </a:extLst>
          </p:cNvPr>
          <p:cNvPicPr>
            <a:picLocks noChangeAspect="1"/>
          </p:cNvPicPr>
          <p:nvPr/>
        </p:nvPicPr>
        <p:blipFill>
          <a:blip r:embed="rId4"/>
          <a:stretch>
            <a:fillRect/>
          </a:stretch>
        </p:blipFill>
        <p:spPr>
          <a:xfrm>
            <a:off x="228600" y="2530800"/>
            <a:ext cx="11506200" cy="3183889"/>
          </a:xfrm>
          <a:prstGeom prst="rect">
            <a:avLst/>
          </a:prstGeom>
        </p:spPr>
      </p:pic>
    </p:spTree>
    <p:extLst>
      <p:ext uri="{BB962C8B-B14F-4D97-AF65-F5344CB8AC3E}">
        <p14:creationId xmlns:p14="http://schemas.microsoft.com/office/powerpoint/2010/main" val="387416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30480"/>
            <a:ext cx="10515600" cy="852487"/>
          </a:xfrm>
        </p:spPr>
        <p:txBody>
          <a:bodyPr>
            <a:normAutofit/>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产品介绍</a:t>
            </a:r>
          </a:p>
        </p:txBody>
      </p:sp>
      <p:sp>
        <p:nvSpPr>
          <p:cNvPr id="14" name="矩形 13"/>
          <p:cNvSpPr/>
          <p:nvPr/>
        </p:nvSpPr>
        <p:spPr>
          <a:xfrm>
            <a:off x="439752" y="880861"/>
            <a:ext cx="10978123" cy="1706878"/>
          </a:xfrm>
          <a:prstGeom prst="rect">
            <a:avLst/>
          </a:prstGeom>
          <a:noFill/>
          <a:ln>
            <a:solidFill>
              <a:sysClr val="windowText" lastClr="000000"/>
            </a:solidFill>
          </a:ln>
        </p:spPr>
        <p:txBody>
          <a:bodyPr wrap="square">
            <a:spAutoFit/>
          </a:bodyPr>
          <a:lstStyle/>
          <a:p>
            <a:pPr marL="108000" indent="468000" defTabSz="801665" fontAlgn="base">
              <a:lnSpc>
                <a:spcPct val="150000"/>
              </a:lnSpc>
              <a:spcBef>
                <a:spcPts val="600"/>
              </a:spcBef>
              <a:spcAft>
                <a:spcPts val="600"/>
              </a:spcAft>
            </a:pP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AIStation</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是浪潮自主研发的人工智能深度学习管理系统，面向深度学习计算集群，可以支持</a:t>
            </a: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tensorflow,mxnet,caffe,pytorch,paddlepaddlew</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五种深度学习框架，能够快速部署深度学习训练环境，全面管理深度学习训练任务，为深度学习用户提供高效易用的平台；对计算集群的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CPU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及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资源进行统一的管理、调度及监控，有效的提高计算资源的利用率和生产率。 </a:t>
            </a:r>
            <a:endParaRPr lang="zh-CN" altLang="en-US" dirty="0">
              <a:solidFill>
                <a:srgbClr val="0070C0"/>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p:txBody>
      </p:sp>
      <p:sp>
        <p:nvSpPr>
          <p:cNvPr id="15" name="矩形 14">
            <a:extLst>
              <a:ext uri="{FF2B5EF4-FFF2-40B4-BE49-F238E27FC236}">
                <a16:creationId xmlns:a16="http://schemas.microsoft.com/office/drawing/2014/main" id="{FAACD6DC-E875-D046-8C20-4E2DAB56B243}"/>
              </a:ext>
            </a:extLst>
          </p:cNvPr>
          <p:cNvSpPr/>
          <p:nvPr/>
        </p:nvSpPr>
        <p:spPr>
          <a:xfrm>
            <a:off x="439752" y="3014986"/>
            <a:ext cx="4931210" cy="584775"/>
          </a:xfrm>
          <a:prstGeom prst="rect">
            <a:avLst/>
          </a:prstGeom>
        </p:spPr>
        <p:txBody>
          <a:bodyPr wrap="square">
            <a:spAutoFit/>
          </a:bodyPr>
          <a:lstStyle/>
          <a:p>
            <a:pPr defTabSz="3816340"/>
            <a:r>
              <a:rPr lang="zh-CN" altLang="en-US" sz="3200" b="1" dirty="0">
                <a:solidFill>
                  <a:srgbClr val="ED7D31"/>
                </a:solidFill>
                <a:latin typeface="微软雅黑" panose="020B0503020204020204" pitchFamily="34" charset="-122"/>
                <a:ea typeface="微软雅黑" panose="020B0503020204020204" pitchFamily="34" charset="-122"/>
              </a:rPr>
              <a:t>便捷的</a:t>
            </a:r>
            <a:r>
              <a:rPr lang="en-US" altLang="zh-CN" sz="3200" b="1" dirty="0">
                <a:solidFill>
                  <a:srgbClr val="ED7D31"/>
                </a:solidFill>
                <a:latin typeface="微软雅黑" panose="020B0503020204020204" pitchFamily="34" charset="-122"/>
                <a:ea typeface="微软雅黑" panose="020B0503020204020204" pitchFamily="34" charset="-122"/>
              </a:rPr>
              <a:t>AI</a:t>
            </a:r>
            <a:r>
              <a:rPr lang="zh-CN" altLang="en-US" sz="3200" b="1" dirty="0">
                <a:solidFill>
                  <a:srgbClr val="ED7D31"/>
                </a:solidFill>
                <a:latin typeface="微软雅黑" panose="020B0503020204020204" pitchFamily="34" charset="-122"/>
                <a:ea typeface="微软雅黑" panose="020B0503020204020204" pitchFamily="34" charset="-122"/>
              </a:rPr>
              <a:t>计算资源管理</a:t>
            </a:r>
            <a:endParaRPr lang="en-US" altLang="zh-CN" sz="3200" b="1" dirty="0">
              <a:solidFill>
                <a:srgbClr val="ED7D3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B862601-7093-164E-8BD6-2D18AD3B5BF6}"/>
              </a:ext>
            </a:extLst>
          </p:cNvPr>
          <p:cNvSpPr/>
          <p:nvPr/>
        </p:nvSpPr>
        <p:spPr>
          <a:xfrm>
            <a:off x="439752" y="4741096"/>
            <a:ext cx="5961048" cy="584775"/>
          </a:xfrm>
          <a:prstGeom prst="rect">
            <a:avLst/>
          </a:prstGeom>
        </p:spPr>
        <p:txBody>
          <a:bodyPr wrap="square">
            <a:spAutoFit/>
          </a:bodyPr>
          <a:lstStyle/>
          <a:p>
            <a:pPr defTabSz="3816340"/>
            <a:r>
              <a:rPr lang="zh-CN" altLang="en-US" sz="3200" b="1" dirty="0">
                <a:solidFill>
                  <a:srgbClr val="ED7D31"/>
                </a:solidFill>
                <a:latin typeface="微软雅黑" panose="020B0503020204020204" pitchFamily="34" charset="-122"/>
                <a:ea typeface="微软雅黑" panose="020B0503020204020204" pitchFamily="34" charset="-122"/>
              </a:rPr>
              <a:t>训练任务资源动态分配</a:t>
            </a:r>
            <a:endParaRPr lang="en-US" altLang="zh-CN" sz="3200" b="1" dirty="0">
              <a:solidFill>
                <a:srgbClr val="ED7D3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FFCCB88-5079-E740-9B28-F781FAE2AAFC}"/>
              </a:ext>
            </a:extLst>
          </p:cNvPr>
          <p:cNvSpPr/>
          <p:nvPr/>
        </p:nvSpPr>
        <p:spPr>
          <a:xfrm>
            <a:off x="439752" y="3878041"/>
            <a:ext cx="5260961" cy="584775"/>
          </a:xfrm>
          <a:prstGeom prst="rect">
            <a:avLst/>
          </a:prstGeom>
        </p:spPr>
        <p:txBody>
          <a:bodyPr wrap="square">
            <a:spAutoFit/>
          </a:bodyPr>
          <a:lstStyle/>
          <a:p>
            <a:pPr defTabSz="3816340"/>
            <a:r>
              <a:rPr lang="zh-CN" altLang="en-US" sz="3200" b="1" dirty="0">
                <a:solidFill>
                  <a:srgbClr val="ED7D31"/>
                </a:solidFill>
                <a:latin typeface="微软雅黑" panose="020B0503020204020204" pitchFamily="34" charset="-122"/>
                <a:ea typeface="微软雅黑" panose="020B0503020204020204" pitchFamily="34" charset="-122"/>
              </a:rPr>
              <a:t>开放兼容的</a:t>
            </a:r>
            <a:r>
              <a:rPr lang="en-US" altLang="zh-CN" sz="3200" b="1" dirty="0">
                <a:solidFill>
                  <a:srgbClr val="ED7D31"/>
                </a:solidFill>
                <a:latin typeface="微软雅黑" panose="020B0503020204020204" pitchFamily="34" charset="-122"/>
                <a:ea typeface="微软雅黑" panose="020B0503020204020204" pitchFamily="34" charset="-122"/>
              </a:rPr>
              <a:t>AI</a:t>
            </a:r>
            <a:r>
              <a:rPr lang="zh-CN" altLang="en-US" sz="3200" b="1" dirty="0">
                <a:solidFill>
                  <a:srgbClr val="ED7D31"/>
                </a:solidFill>
                <a:latin typeface="微软雅黑" panose="020B0503020204020204" pitchFamily="34" charset="-122"/>
                <a:ea typeface="微软雅黑" panose="020B0503020204020204" pitchFamily="34" charset="-122"/>
              </a:rPr>
              <a:t>开发环境</a:t>
            </a:r>
            <a:endParaRPr lang="en-US" altLang="zh-CN" sz="3200" b="1" dirty="0">
              <a:solidFill>
                <a:srgbClr val="ED7D3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D536B54-4AF5-4B81-803C-52C2A88660A3}"/>
              </a:ext>
            </a:extLst>
          </p:cNvPr>
          <p:cNvPicPr>
            <a:picLocks noChangeAspect="1"/>
          </p:cNvPicPr>
          <p:nvPr/>
        </p:nvPicPr>
        <p:blipFill>
          <a:blip r:embed="rId2"/>
          <a:stretch>
            <a:fillRect/>
          </a:stretch>
        </p:blipFill>
        <p:spPr>
          <a:xfrm>
            <a:off x="4953000" y="2794353"/>
            <a:ext cx="6544327" cy="3336925"/>
          </a:xfrm>
          <a:prstGeom prst="rect">
            <a:avLst/>
          </a:prstGeom>
        </p:spPr>
      </p:pic>
    </p:spTree>
    <p:extLst>
      <p:ext uri="{BB962C8B-B14F-4D97-AF65-F5344CB8AC3E}">
        <p14:creationId xmlns:p14="http://schemas.microsoft.com/office/powerpoint/2010/main" val="3218500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日志管理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829800" cy="356916"/>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日志管理里记录了集群绝大部分操作记录，可以通过日志管理，查看用户操作的各种历史记录</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4E71FCD-09DB-4FD3-ACA8-1E56B14F9E07}"/>
              </a:ext>
            </a:extLst>
          </p:cNvPr>
          <p:cNvPicPr>
            <a:picLocks noChangeAspect="1"/>
          </p:cNvPicPr>
          <p:nvPr/>
        </p:nvPicPr>
        <p:blipFill>
          <a:blip r:embed="rId4"/>
          <a:stretch>
            <a:fillRect/>
          </a:stretch>
        </p:blipFill>
        <p:spPr>
          <a:xfrm>
            <a:off x="457200" y="1640550"/>
            <a:ext cx="10972800" cy="4278969"/>
          </a:xfrm>
          <a:prstGeom prst="rect">
            <a:avLst/>
          </a:prstGeom>
        </p:spPr>
      </p:pic>
    </p:spTree>
    <p:extLst>
      <p:ext uri="{BB962C8B-B14F-4D97-AF65-F5344CB8AC3E}">
        <p14:creationId xmlns:p14="http://schemas.microsoft.com/office/powerpoint/2010/main" val="1334554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4038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系统管理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-License</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85800" y="838200"/>
            <a:ext cx="9829800" cy="356916"/>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license</a:t>
            </a:r>
            <a:r>
              <a:rPr lang="zh-CN" altLang="en-US" dirty="0">
                <a:latin typeface="微软雅黑" panose="020B0503020204020204" pitchFamily="34" charset="-122"/>
                <a:ea typeface="微软雅黑" panose="020B0503020204020204" pitchFamily="34" charset="-122"/>
              </a:rPr>
              <a:t>管理里可以查看</a:t>
            </a:r>
            <a:r>
              <a:rPr lang="en-US" altLang="zh-CN" dirty="0" err="1">
                <a:latin typeface="微软雅黑" panose="020B0503020204020204" pitchFamily="34" charset="-122"/>
                <a:ea typeface="微软雅黑" panose="020B0503020204020204" pitchFamily="34" charset="-122"/>
              </a:rPr>
              <a:t>aistaiton</a:t>
            </a:r>
            <a:r>
              <a:rPr lang="zh-CN" altLang="en-US" dirty="0">
                <a:latin typeface="微软雅黑" panose="020B0503020204020204" pitchFamily="34" charset="-122"/>
                <a:ea typeface="微软雅黑" panose="020B0503020204020204" pitchFamily="34" charset="-122"/>
              </a:rPr>
              <a:t>的软件授权信息</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A774C82-F177-4A65-A5EC-1DA009B7B683}"/>
              </a:ext>
            </a:extLst>
          </p:cNvPr>
          <p:cNvPicPr>
            <a:picLocks noChangeAspect="1"/>
          </p:cNvPicPr>
          <p:nvPr/>
        </p:nvPicPr>
        <p:blipFill>
          <a:blip r:embed="rId4"/>
          <a:stretch>
            <a:fillRect/>
          </a:stretch>
        </p:blipFill>
        <p:spPr>
          <a:xfrm>
            <a:off x="152400" y="2133600"/>
            <a:ext cx="11248421" cy="3489306"/>
          </a:xfrm>
          <a:prstGeom prst="rect">
            <a:avLst/>
          </a:prstGeom>
        </p:spPr>
      </p:pic>
    </p:spTree>
    <p:extLst>
      <p:ext uri="{BB962C8B-B14F-4D97-AF65-F5344CB8AC3E}">
        <p14:creationId xmlns:p14="http://schemas.microsoft.com/office/powerpoint/2010/main" val="3541250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报警设置</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09600" y="705662"/>
            <a:ext cx="10439400" cy="1277489"/>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平台有报警功能，通过此功能可以灵活地配置报警功能。即什么情况下会报警，以什么形式报警，报警信息是什么都可以自行灵活配置。</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支持邮箱报警，报警策略里可以勾选选邮箱报警功能</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3BACDB9-43CD-4EDF-90B1-DC6A842574E8}"/>
              </a:ext>
            </a:extLst>
          </p:cNvPr>
          <p:cNvPicPr>
            <a:picLocks noChangeAspect="1"/>
          </p:cNvPicPr>
          <p:nvPr/>
        </p:nvPicPr>
        <p:blipFill>
          <a:blip r:embed="rId4"/>
          <a:stretch>
            <a:fillRect/>
          </a:stretch>
        </p:blipFill>
        <p:spPr>
          <a:xfrm>
            <a:off x="914400" y="1977289"/>
            <a:ext cx="9753600" cy="4108299"/>
          </a:xfrm>
          <a:prstGeom prst="rect">
            <a:avLst/>
          </a:prstGeom>
        </p:spPr>
      </p:pic>
    </p:spTree>
    <p:extLst>
      <p:ext uri="{BB962C8B-B14F-4D97-AF65-F5344CB8AC3E}">
        <p14:creationId xmlns:p14="http://schemas.microsoft.com/office/powerpoint/2010/main" val="442296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1698297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13966"/>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普通用户登录平台</a:t>
            </a:r>
          </a:p>
        </p:txBody>
      </p:sp>
      <p:sp>
        <p:nvSpPr>
          <p:cNvPr id="2" name="矩形 1">
            <a:extLst>
              <a:ext uri="{FF2B5EF4-FFF2-40B4-BE49-F238E27FC236}">
                <a16:creationId xmlns:a16="http://schemas.microsoft.com/office/drawing/2014/main" id="{A658E85D-1389-483E-B923-4E35B01DC235}"/>
              </a:ext>
            </a:extLst>
          </p:cNvPr>
          <p:cNvSpPr/>
          <p:nvPr/>
        </p:nvSpPr>
        <p:spPr>
          <a:xfrm>
            <a:off x="25400" y="797538"/>
            <a:ext cx="2489200" cy="4480842"/>
          </a:xfrm>
          <a:prstGeom prst="rect">
            <a:avLst/>
          </a:prstGeom>
        </p:spPr>
        <p:txBody>
          <a:bodyPr wrap="square">
            <a:spAutoFit/>
          </a:bodyPr>
          <a:lstStyle/>
          <a:p>
            <a:pPr indent="127000">
              <a:lnSpc>
                <a:spcPct val="150000"/>
              </a:lnSpc>
              <a:spcAft>
                <a:spcPts val="0"/>
              </a:spcAft>
            </a:pPr>
            <a:r>
              <a:rPr lang="en-US" altLang="zh-CN" sz="1600" kern="1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Web</a:t>
            </a:r>
            <a:r>
              <a:rPr lang="zh-CN" altLang="en-US" sz="1600" kern="1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浏览器输入 </a:t>
            </a:r>
            <a:r>
              <a:rPr lang="en-US" altLang="zh-CN" sz="1600" kern="100" dirty="0">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https://101.7.186.128:32206进入aistation</a:t>
            </a:r>
            <a:r>
              <a:rPr lang="zh-CN" altLang="zh-CN" sz="1600" kern="100" dirty="0">
                <a:latin typeface="微软雅黑" panose="020B0503020204020204" pitchFamily="34" charset="-122"/>
                <a:ea typeface="微软雅黑" panose="020B0503020204020204" pitchFamily="34" charset="-122"/>
              </a:rPr>
              <a:t>登录界面</a:t>
            </a: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pPr>
            <a:r>
              <a:rPr lang="zh-CN" altLang="en-US" sz="1600" kern="100" dirty="0">
                <a:latin typeface="微软雅黑" panose="020B0503020204020204" pitchFamily="34" charset="-122"/>
                <a:ea typeface="微软雅黑" panose="020B0503020204020204" pitchFamily="34" charset="-122"/>
              </a:rPr>
              <a:t>普通用户，默认</a:t>
            </a:r>
            <a:r>
              <a:rPr lang="zh-CN" altLang="zh-CN" sz="1600" kern="100" dirty="0">
                <a:latin typeface="微软雅黑" panose="020B0503020204020204" pitchFamily="34" charset="-122"/>
                <a:ea typeface="微软雅黑" panose="020B0503020204020204" pitchFamily="34" charset="-122"/>
              </a:rPr>
              <a:t>密码：</a:t>
            </a:r>
            <a:r>
              <a:rPr lang="en-US" altLang="zh-CN" sz="1600" kern="100" dirty="0">
                <a:latin typeface="微软雅黑" panose="020B0503020204020204" pitchFamily="34" charset="-122"/>
                <a:ea typeface="微软雅黑" panose="020B0503020204020204" pitchFamily="34" charset="-122"/>
              </a:rPr>
              <a:t>123456a?   </a:t>
            </a:r>
            <a:r>
              <a:rPr lang="zh-CN" altLang="en-US" sz="1600" kern="100" dirty="0">
                <a:latin typeface="微软雅黑" panose="020B0503020204020204" pitchFamily="34" charset="-122"/>
                <a:ea typeface="微软雅黑" panose="020B0503020204020204" pitchFamily="34" charset="-122"/>
              </a:rPr>
              <a:t>登录成功后请自行更改密码，如果忘记密码，需要找管理员重置密码，重置后的初始密码为</a:t>
            </a:r>
            <a:r>
              <a:rPr lang="en-US" altLang="zh-CN" sz="1600" kern="100" dirty="0">
                <a:latin typeface="微软雅黑" panose="020B0503020204020204" pitchFamily="34" charset="-122"/>
                <a:ea typeface="微软雅黑" panose="020B0503020204020204" pitchFamily="34" charset="-122"/>
              </a:rPr>
              <a:t>123456a?    </a:t>
            </a:r>
          </a:p>
          <a:p>
            <a:pPr indent="127000">
              <a:lnSpc>
                <a:spcPct val="150000"/>
              </a:lnSpc>
            </a:pPr>
            <a:r>
              <a:rPr lang="en-US" altLang="zh-CN" sz="1600" kern="100" dirty="0">
                <a:latin typeface="微软雅黑" panose="020B0503020204020204" pitchFamily="34" charset="-122"/>
                <a:ea typeface="微软雅黑" panose="020B0503020204020204" pitchFamily="34" charset="-122"/>
              </a:rPr>
              <a:t> </a:t>
            </a:r>
            <a:r>
              <a:rPr lang="zh-CN" altLang="en-US" sz="1600" b="1"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Times New Roman" pitchFamily="18" charset="0"/>
              </a:rPr>
              <a:t>注意：需要使用使谷歌、火狐浏览器进行登录</a:t>
            </a:r>
            <a:endParaRPr lang="zh-CN" altLang="zh-CN" sz="1600" kern="1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C38B793-7769-4E07-B993-70526B5C1B24}"/>
              </a:ext>
            </a:extLst>
          </p:cNvPr>
          <p:cNvPicPr>
            <a:picLocks noChangeAspect="1"/>
          </p:cNvPicPr>
          <p:nvPr/>
        </p:nvPicPr>
        <p:blipFill>
          <a:blip r:embed="rId5"/>
          <a:stretch>
            <a:fillRect/>
          </a:stretch>
        </p:blipFill>
        <p:spPr>
          <a:xfrm>
            <a:off x="2642033" y="1219200"/>
            <a:ext cx="9560680" cy="4625975"/>
          </a:xfrm>
          <a:prstGeom prst="rect">
            <a:avLst/>
          </a:prstGeom>
        </p:spPr>
      </p:pic>
    </p:spTree>
    <p:extLst>
      <p:ext uri="{BB962C8B-B14F-4D97-AF65-F5344CB8AC3E}">
        <p14:creationId xmlns:p14="http://schemas.microsoft.com/office/powerpoint/2010/main" val="2377436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381000" y="174153"/>
            <a:ext cx="4267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普通用户登录平台后的页面</a:t>
            </a:r>
          </a:p>
        </p:txBody>
      </p:sp>
      <p:sp>
        <p:nvSpPr>
          <p:cNvPr id="7" name="文本框 6">
            <a:extLst>
              <a:ext uri="{FF2B5EF4-FFF2-40B4-BE49-F238E27FC236}">
                <a16:creationId xmlns:a16="http://schemas.microsoft.com/office/drawing/2014/main" id="{6F76DAD2-91A4-4C1E-8055-600698A288BF}"/>
              </a:ext>
            </a:extLst>
          </p:cNvPr>
          <p:cNvSpPr txBox="1"/>
          <p:nvPr/>
        </p:nvSpPr>
        <p:spPr>
          <a:xfrm>
            <a:off x="3124200" y="787356"/>
            <a:ext cx="8750938" cy="5516895"/>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首页</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kern="0" dirty="0">
                <a:latin typeface="微软雅黑" panose="020B0503020204020204" pitchFamily="34" charset="-122"/>
                <a:ea typeface="微软雅黑" panose="020B0503020204020204" pitchFamily="34" charset="-122"/>
              </a:rPr>
              <a:t>        普通用户登录系统之后可以在首页中直观的看到与个人相关资源的使用情况以及用户个人创建开发环境和训练平台的运行情况。</a:t>
            </a:r>
            <a:endParaRPr lang="en-US" altLang="zh-CN" sz="1500" kern="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文件管理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kern="0" dirty="0">
                <a:latin typeface="微软雅黑" panose="020B0503020204020204" pitchFamily="34" charset="-122"/>
                <a:ea typeface="微软雅黑" panose="020B0503020204020204" pitchFamily="34" charset="-122"/>
              </a:rPr>
              <a:t>               上传下载文件，查看用户目录、公共目录和用户数据集目录等。</a:t>
            </a:r>
            <a:endParaRPr lang="en-US" altLang="zh-CN" sz="1500" kern="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开发环境</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dirty="0">
                <a:latin typeface="微软雅黑" panose="020B0503020204020204" pitchFamily="34" charset="-122"/>
                <a:ea typeface="微软雅黑" panose="020B0503020204020204" pitchFamily="34" charset="-122"/>
              </a:rPr>
              <a:t>              创建开发环境，管理开发环境。</a:t>
            </a:r>
            <a:endParaRPr lang="en-US" altLang="zh-CN" sz="15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训练管理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kern="0" dirty="0">
                <a:latin typeface="微软雅黑" panose="020B0503020204020204" pitchFamily="34" charset="-122"/>
                <a:ea typeface="微软雅黑" panose="020B0503020204020204" pitchFamily="34" charset="-122"/>
              </a:rPr>
              <a:t>              提交训练任务，管理训练任务，查看训练任务日志</a:t>
            </a:r>
            <a:endParaRPr lang="en-US" altLang="zh-CN" sz="1500" kern="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镜像管理</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kern="0" dirty="0">
                <a:latin typeface="微软雅黑" panose="020B0503020204020204" pitchFamily="34" charset="-122"/>
                <a:ea typeface="微软雅黑" panose="020B0503020204020204" pitchFamily="34" charset="-122"/>
              </a:rPr>
              <a:t>               普通用户可以创建或者导入属于自己专有的镜像。</a:t>
            </a:r>
            <a:endParaRPr lang="en-US" altLang="zh-CN" sz="1500" kern="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站内信</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1500" kern="0" dirty="0">
                <a:latin typeface="微软雅黑" panose="020B0503020204020204" pitchFamily="34" charset="-122"/>
                <a:ea typeface="微软雅黑" panose="020B0503020204020204" pitchFamily="34" charset="-122"/>
              </a:rPr>
              <a:t>              用来记录所有的系统管理员删除开发环境和训练任务的通知，并且提供实时提醒功能</a:t>
            </a:r>
          </a:p>
          <a:p>
            <a:pPr marL="363538" lvl="1"/>
            <a:endParaRPr lang="en-US" altLang="zh-CN" sz="1500" kern="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78A22DD-ABF0-4EC6-80B1-F61D9382FA1B}"/>
              </a:ext>
            </a:extLst>
          </p:cNvPr>
          <p:cNvPicPr>
            <a:picLocks noChangeAspect="1"/>
          </p:cNvPicPr>
          <p:nvPr/>
        </p:nvPicPr>
        <p:blipFill>
          <a:blip r:embed="rId4"/>
          <a:stretch>
            <a:fillRect/>
          </a:stretch>
        </p:blipFill>
        <p:spPr>
          <a:xfrm>
            <a:off x="158431" y="777658"/>
            <a:ext cx="2790825" cy="5419725"/>
          </a:xfrm>
          <a:prstGeom prst="rect">
            <a:avLst/>
          </a:prstGeom>
        </p:spPr>
      </p:pic>
    </p:spTree>
    <p:extLst>
      <p:ext uri="{BB962C8B-B14F-4D97-AF65-F5344CB8AC3E}">
        <p14:creationId xmlns:p14="http://schemas.microsoft.com/office/powerpoint/2010/main" val="1965446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13966"/>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普通用户登录平台</a:t>
            </a:r>
          </a:p>
        </p:txBody>
      </p:sp>
      <p:sp>
        <p:nvSpPr>
          <p:cNvPr id="2" name="矩形 1">
            <a:extLst>
              <a:ext uri="{FF2B5EF4-FFF2-40B4-BE49-F238E27FC236}">
                <a16:creationId xmlns:a16="http://schemas.microsoft.com/office/drawing/2014/main" id="{A658E85D-1389-483E-B923-4E35B01DC235}"/>
              </a:ext>
            </a:extLst>
          </p:cNvPr>
          <p:cNvSpPr/>
          <p:nvPr/>
        </p:nvSpPr>
        <p:spPr>
          <a:xfrm>
            <a:off x="381000" y="797538"/>
            <a:ext cx="11506200" cy="1994713"/>
          </a:xfrm>
          <a:prstGeom prst="rect">
            <a:avLst/>
          </a:prstGeom>
        </p:spPr>
        <p:txBody>
          <a:bodyPr wrap="square">
            <a:spAutoFit/>
          </a:bodyPr>
          <a:lstStyle/>
          <a:p>
            <a:pPr indent="127000">
              <a:lnSpc>
                <a:spcPct val="150000"/>
              </a:lnSpc>
              <a:spcAft>
                <a:spcPts val="0"/>
              </a:spcAft>
            </a:pPr>
            <a:r>
              <a:rPr lang="zh-CN" altLang="en-US" sz="1400" dirty="0">
                <a:latin typeface="Microsoft YaHei Light" panose="020B0502040204020203" pitchFamily="34" charset="-122"/>
                <a:ea typeface="Microsoft YaHei Light" panose="020B0502040204020203" pitchFamily="34" charset="-122"/>
              </a:rPr>
              <a:t>  普通用户登录系统之后可以在首页中直观的看到与个人相关资源的使用情况以及用户个人创建开发环境和训练平台的运行情况，如下图所示：</a:t>
            </a:r>
            <a:endParaRPr lang="en-US" altLang="zh-CN" sz="1400" dirty="0">
              <a:latin typeface="Microsoft YaHei Light" panose="020B0502040204020203" pitchFamily="34" charset="-122"/>
              <a:ea typeface="Microsoft YaHei Light" panose="020B0502040204020203" pitchFamily="34" charset="-122"/>
            </a:endParaRPr>
          </a:p>
          <a:p>
            <a:pPr indent="127000">
              <a:lnSpc>
                <a:spcPct val="150000"/>
              </a:lnSpc>
              <a:spcAft>
                <a:spcPts val="0"/>
              </a:spcAft>
            </a:pPr>
            <a:r>
              <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   </a:t>
            </a:r>
            <a:r>
              <a:rPr lang="zh-CN" altLang="en-US" sz="1400" kern="100" dirty="0">
                <a:solidFill>
                  <a:srgbClr val="FF0000"/>
                </a:solidFill>
                <a:latin typeface="Microsoft YaHei Light" panose="020B0502040204020203" pitchFamily="34" charset="-122"/>
                <a:ea typeface="Microsoft YaHei Light" panose="020B0502040204020203" pitchFamily="34" charset="-122"/>
                <a:cs typeface="Times New Roman" panose="02020603050405020304" pitchFamily="18" charset="0"/>
              </a:rPr>
              <a:t>注意：</a:t>
            </a:r>
            <a:endParaRPr lang="en-US" altLang="zh-CN" sz="1400" kern="100" dirty="0">
              <a:solidFill>
                <a:srgbClr val="FF0000"/>
              </a:solidFill>
              <a:latin typeface="Microsoft YaHei Light" panose="020B0502040204020203" pitchFamily="34" charset="-122"/>
              <a:ea typeface="Microsoft YaHei Light" panose="020B0502040204020203" pitchFamily="34" charset="-122"/>
              <a:cs typeface="Times New Roman" panose="02020603050405020304" pitchFamily="18" charset="0"/>
            </a:endParaRPr>
          </a:p>
          <a:p>
            <a:pPr indent="127000">
              <a:lnSpc>
                <a:spcPct val="150000"/>
              </a:lnSpc>
              <a:spcAft>
                <a:spcPts val="0"/>
              </a:spcAft>
            </a:pPr>
            <a:r>
              <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1</a:t>
            </a:r>
            <a:r>
              <a:rPr lang="zh-CN" altLang="en-US"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a:t>
            </a:r>
            <a:r>
              <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CPU</a:t>
            </a:r>
            <a:r>
              <a:rPr lang="zh-CN" altLang="en-US"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核数一项，用户会发现，即使没有训练或者开发任务，系统显示</a:t>
            </a:r>
            <a:r>
              <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CPU</a:t>
            </a:r>
            <a:r>
              <a:rPr lang="zh-CN" altLang="en-US"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至少也用了</a:t>
            </a:r>
            <a:r>
              <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14</a:t>
            </a:r>
            <a:r>
              <a:rPr lang="zh-CN" altLang="en-US"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核，这是因为</a:t>
            </a:r>
            <a:r>
              <a:rPr lang="en-US" altLang="zh-CN" sz="1400" kern="100" dirty="0" err="1">
                <a:latin typeface="Microsoft YaHei Light" panose="020B0502040204020203" pitchFamily="34" charset="-122"/>
                <a:ea typeface="Microsoft YaHei Light" panose="020B0502040204020203" pitchFamily="34" charset="-122"/>
                <a:cs typeface="Times New Roman" panose="02020603050405020304" pitchFamily="18" charset="0"/>
              </a:rPr>
              <a:t>AIStation</a:t>
            </a:r>
            <a:r>
              <a:rPr lang="zh-CN" altLang="en-US" sz="1400" kern="100" dirty="0">
                <a:latin typeface="Microsoft YaHei Light" panose="020B0502040204020203" pitchFamily="34" charset="-122"/>
                <a:ea typeface="Microsoft YaHei Light" panose="020B0502040204020203" pitchFamily="34" charset="-122"/>
                <a:cs typeface="Times New Roman" panose="02020603050405020304" pitchFamily="18" charset="0"/>
              </a:rPr>
              <a:t>的服务组件预先设置占用了一定数量的核数，</a:t>
            </a:r>
            <a:endParaRPr lang="en-US" altLang="zh-CN" sz="1400" kern="100" dirty="0">
              <a:latin typeface="Microsoft YaHei Light" panose="020B0502040204020203" pitchFamily="34" charset="-122"/>
              <a:ea typeface="Microsoft YaHei Light" panose="020B0502040204020203" pitchFamily="34" charset="-122"/>
              <a:cs typeface="Times New Roman" panose="02020603050405020304" pitchFamily="18" charset="0"/>
            </a:endParaRPr>
          </a:p>
          <a:p>
            <a:pPr>
              <a:lnSpc>
                <a:spcPct val="150000"/>
              </a:lnSpc>
            </a:pPr>
            <a:r>
              <a:rPr lang="zh-CN" altLang="en-US" sz="1400" dirty="0">
                <a:latin typeface="Microsoft YaHei Light" panose="020B0502040204020203" pitchFamily="34" charset="-122"/>
                <a:ea typeface="Microsoft YaHei Light" panose="020B0502040204020203" pitchFamily="34" charset="-122"/>
              </a:rPr>
              <a:t>  </a:t>
            </a:r>
            <a:r>
              <a:rPr lang="en-US" altLang="zh-CN" sz="1400" dirty="0">
                <a:latin typeface="Microsoft YaHei Light" panose="020B0502040204020203" pitchFamily="34" charset="-122"/>
                <a:ea typeface="Microsoft YaHei Light" panose="020B0502040204020203" pitchFamily="34" charset="-122"/>
              </a:rPr>
              <a:t>2</a:t>
            </a:r>
            <a:r>
              <a:rPr lang="zh-CN" altLang="en-US" sz="1400" dirty="0">
                <a:latin typeface="Microsoft YaHei Light" panose="020B0502040204020203" pitchFamily="34" charset="-122"/>
                <a:ea typeface="Microsoft YaHei Light" panose="020B0502040204020203" pitchFamily="34" charset="-122"/>
              </a:rPr>
              <a:t>、当节点</a:t>
            </a:r>
            <a:r>
              <a:rPr lang="zh-CN" altLang="zh-CN" sz="1400" dirty="0">
                <a:latin typeface="Microsoft YaHei Light" panose="020B0502040204020203" pitchFamily="34" charset="-122"/>
                <a:ea typeface="Microsoft YaHei Light" panose="020B0502040204020203" pitchFamily="34" charset="-122"/>
              </a:rPr>
              <a:t>还有</a:t>
            </a:r>
            <a:r>
              <a:rPr lang="en-US" altLang="zh-CN" sz="1400" dirty="0">
                <a:latin typeface="Microsoft YaHei Light" panose="020B0502040204020203" pitchFamily="34" charset="-122"/>
                <a:ea typeface="Microsoft YaHei Light" panose="020B0502040204020203" pitchFamily="34" charset="-122"/>
              </a:rPr>
              <a:t>7</a:t>
            </a:r>
            <a:r>
              <a:rPr lang="zh-CN" altLang="zh-CN" sz="1400" dirty="0">
                <a:latin typeface="Microsoft YaHei Light" panose="020B0502040204020203" pitchFamily="34" charset="-122"/>
                <a:ea typeface="Microsoft YaHei Light" panose="020B0502040204020203" pitchFamily="34" charset="-122"/>
              </a:rPr>
              <a:t>个核</a:t>
            </a:r>
            <a:r>
              <a:rPr lang="zh-CN" altLang="en-US" sz="1400" dirty="0">
                <a:latin typeface="Microsoft YaHei Light" panose="020B0502040204020203" pitchFamily="34" charset="-122"/>
                <a:ea typeface="Microsoft YaHei Light" panose="020B0502040204020203" pitchFamily="34" charset="-122"/>
              </a:rPr>
              <a:t>的资源，</a:t>
            </a:r>
            <a:r>
              <a:rPr lang="zh-CN" altLang="zh-CN" sz="1400" dirty="0">
                <a:latin typeface="Microsoft YaHei Light" panose="020B0502040204020203" pitchFamily="34" charset="-122"/>
                <a:ea typeface="Microsoft YaHei Light" panose="020B0502040204020203" pitchFamily="34" charset="-122"/>
              </a:rPr>
              <a:t>但是你提交的任务要申请</a:t>
            </a:r>
            <a:r>
              <a:rPr lang="en-US" altLang="zh-CN" sz="1400" dirty="0">
                <a:latin typeface="Microsoft YaHei Light" panose="020B0502040204020203" pitchFamily="34" charset="-122"/>
                <a:ea typeface="Microsoft YaHei Light" panose="020B0502040204020203" pitchFamily="34" charset="-122"/>
              </a:rPr>
              <a:t>7</a:t>
            </a:r>
            <a:r>
              <a:rPr lang="zh-CN" altLang="zh-CN" sz="1400" dirty="0">
                <a:latin typeface="Microsoft YaHei Light" panose="020B0502040204020203" pitchFamily="34" charset="-122"/>
                <a:ea typeface="Microsoft YaHei Light" panose="020B0502040204020203" pitchFamily="34" charset="-122"/>
              </a:rPr>
              <a:t>个核</a:t>
            </a:r>
            <a:r>
              <a:rPr lang="zh-CN" altLang="en-US" sz="1400" dirty="0">
                <a:latin typeface="Microsoft YaHei Light" panose="020B0502040204020203" pitchFamily="34" charset="-122"/>
                <a:ea typeface="Microsoft YaHei Light" panose="020B0502040204020203" pitchFamily="34" charset="-122"/>
              </a:rPr>
              <a:t>时</a:t>
            </a:r>
            <a:r>
              <a:rPr lang="zh-CN" altLang="zh-CN" sz="1400" dirty="0">
                <a:latin typeface="Microsoft YaHei Light" panose="020B0502040204020203" pitchFamily="34" charset="-122"/>
                <a:ea typeface="Microsoft YaHei Light" panose="020B0502040204020203" pitchFamily="34" charset="-122"/>
              </a:rPr>
              <a:t>，</a:t>
            </a:r>
            <a:r>
              <a:rPr lang="zh-CN" altLang="en-US" sz="1400" dirty="0">
                <a:latin typeface="Microsoft YaHei Light" panose="020B0502040204020203" pitchFamily="34" charset="-122"/>
                <a:ea typeface="Microsoft YaHei Light" panose="020B0502040204020203" pitchFamily="34" charset="-122"/>
              </a:rPr>
              <a:t>作业会处在没有资源排队的状态，这个和作业调度系统计算资源四舍五入有关系，</a:t>
            </a:r>
            <a:r>
              <a:rPr lang="zh-CN" altLang="zh-CN" sz="1400" dirty="0">
                <a:latin typeface="Microsoft YaHei Light" panose="020B0502040204020203" pitchFamily="34" charset="-122"/>
                <a:ea typeface="Microsoft YaHei Light" panose="020B0502040204020203" pitchFamily="34" charset="-122"/>
              </a:rPr>
              <a:t>大概意思就是说你需要</a:t>
            </a:r>
            <a:r>
              <a:rPr lang="en-US" altLang="zh-CN" sz="1400" dirty="0">
                <a:latin typeface="Microsoft YaHei Light" panose="020B0502040204020203" pitchFamily="34" charset="-122"/>
                <a:ea typeface="Microsoft YaHei Light" panose="020B0502040204020203" pitchFamily="34" charset="-122"/>
              </a:rPr>
              <a:t>7</a:t>
            </a:r>
            <a:r>
              <a:rPr lang="zh-CN" altLang="zh-CN" sz="1400" dirty="0">
                <a:latin typeface="Microsoft YaHei Light" panose="020B0502040204020203" pitchFamily="34" charset="-122"/>
                <a:ea typeface="Microsoft YaHei Light" panose="020B0502040204020203" pitchFamily="34" charset="-122"/>
              </a:rPr>
              <a:t>核心，那你要看到空闲的有</a:t>
            </a:r>
            <a:r>
              <a:rPr lang="en-US" altLang="zh-CN" sz="1400" dirty="0">
                <a:latin typeface="Microsoft YaHei Light" panose="020B0502040204020203" pitchFamily="34" charset="-122"/>
                <a:ea typeface="Microsoft YaHei Light" panose="020B0502040204020203" pitchFamily="34" charset="-122"/>
              </a:rPr>
              <a:t>8</a:t>
            </a:r>
            <a:r>
              <a:rPr lang="zh-CN" altLang="zh-CN" sz="1400" dirty="0">
                <a:latin typeface="Microsoft YaHei Light" panose="020B0502040204020203" pitchFamily="34" charset="-122"/>
                <a:ea typeface="Microsoft YaHei Light" panose="020B0502040204020203" pitchFamily="34" charset="-122"/>
              </a:rPr>
              <a:t>个核心才能进行调度</a:t>
            </a:r>
          </a:p>
        </p:txBody>
      </p:sp>
      <p:pic>
        <p:nvPicPr>
          <p:cNvPr id="5" name="图片 4">
            <a:extLst>
              <a:ext uri="{FF2B5EF4-FFF2-40B4-BE49-F238E27FC236}">
                <a16:creationId xmlns:a16="http://schemas.microsoft.com/office/drawing/2014/main" id="{BEEB653A-1BA8-407A-B14C-61ABE1CE90E9}"/>
              </a:ext>
            </a:extLst>
          </p:cNvPr>
          <p:cNvPicPr>
            <a:picLocks noChangeAspect="1"/>
          </p:cNvPicPr>
          <p:nvPr/>
        </p:nvPicPr>
        <p:blipFill>
          <a:blip r:embed="rId4"/>
          <a:stretch>
            <a:fillRect/>
          </a:stretch>
        </p:blipFill>
        <p:spPr>
          <a:xfrm>
            <a:off x="533400" y="2870507"/>
            <a:ext cx="10820400" cy="3416191"/>
          </a:xfrm>
          <a:prstGeom prst="rect">
            <a:avLst/>
          </a:prstGeom>
        </p:spPr>
      </p:pic>
    </p:spTree>
    <p:extLst>
      <p:ext uri="{BB962C8B-B14F-4D97-AF65-F5344CB8AC3E}">
        <p14:creationId xmlns:p14="http://schemas.microsoft.com/office/powerpoint/2010/main" val="3316717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文件管理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391713" y="914400"/>
            <a:ext cx="11811000" cy="2018909"/>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在文件管理里，可以上传下载文件，解压文件等，但该页面上传文件有大小限制，单个文件无法超过</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，超过</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的文件，需要用</a:t>
            </a:r>
            <a:r>
              <a:rPr lang="en-US" altLang="zh-CN" dirty="0">
                <a:latin typeface="微软雅黑" panose="020B0503020204020204" pitchFamily="34" charset="-122"/>
                <a:ea typeface="微软雅黑" panose="020B0503020204020204" pitchFamily="34" charset="-122"/>
              </a:rPr>
              <a:t>sftp</a:t>
            </a:r>
            <a:r>
              <a:rPr lang="zh-CN" altLang="en-US" dirty="0">
                <a:latin typeface="微软雅黑" panose="020B0503020204020204" pitchFamily="34" charset="-122"/>
                <a:ea typeface="微软雅黑" panose="020B0503020204020204" pitchFamily="34" charset="-122"/>
              </a:rPr>
              <a:t>等工具上传 </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用户只能往自己目录下上传及下载文件</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用户可以查看公共目录，全局共享，组共享文件，及数据集文件。   </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3B10C45-A3FB-4790-AF3A-3CB24ECE0F15}"/>
              </a:ext>
            </a:extLst>
          </p:cNvPr>
          <p:cNvPicPr>
            <a:picLocks noChangeAspect="1"/>
          </p:cNvPicPr>
          <p:nvPr/>
        </p:nvPicPr>
        <p:blipFill>
          <a:blip r:embed="rId4"/>
          <a:stretch>
            <a:fillRect/>
          </a:stretch>
        </p:blipFill>
        <p:spPr>
          <a:xfrm>
            <a:off x="533400" y="2895601"/>
            <a:ext cx="10831111" cy="3110740"/>
          </a:xfrm>
          <a:prstGeom prst="rect">
            <a:avLst/>
          </a:prstGeom>
        </p:spPr>
      </p:pic>
    </p:spTree>
    <p:extLst>
      <p:ext uri="{BB962C8B-B14F-4D97-AF65-F5344CB8AC3E}">
        <p14:creationId xmlns:p14="http://schemas.microsoft.com/office/powerpoint/2010/main" val="2807912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开发环境</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09600" y="1143000"/>
            <a:ext cx="10972800" cy="772414"/>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用户创建及管理开发环境，显示开发环境状态 </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0C32C2B-0912-4A6D-BFEC-D8F3802A1CF4}"/>
              </a:ext>
            </a:extLst>
          </p:cNvPr>
          <p:cNvPicPr>
            <a:picLocks noChangeAspect="1"/>
          </p:cNvPicPr>
          <p:nvPr/>
        </p:nvPicPr>
        <p:blipFill>
          <a:blip r:embed="rId4"/>
          <a:stretch>
            <a:fillRect/>
          </a:stretch>
        </p:blipFill>
        <p:spPr>
          <a:xfrm>
            <a:off x="609600" y="1997888"/>
            <a:ext cx="11506200" cy="3384157"/>
          </a:xfrm>
          <a:prstGeom prst="rect">
            <a:avLst/>
          </a:prstGeom>
        </p:spPr>
      </p:pic>
    </p:spTree>
    <p:extLst>
      <p:ext uri="{BB962C8B-B14F-4D97-AF65-F5344CB8AC3E}">
        <p14:creationId xmlns:p14="http://schemas.microsoft.com/office/powerpoint/2010/main" val="1314100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58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开发环境</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创建开发环境</a:t>
            </a:r>
          </a:p>
        </p:txBody>
      </p:sp>
      <p:sp>
        <p:nvSpPr>
          <p:cNvPr id="6" name="TextBox 148">
            <a:extLst>
              <a:ext uri="{FF2B5EF4-FFF2-40B4-BE49-F238E27FC236}">
                <a16:creationId xmlns:a16="http://schemas.microsoft.com/office/drawing/2014/main" id="{3D25D052-2177-46F1-9AE5-9B1EFB1ACFE7}"/>
              </a:ext>
            </a:extLst>
          </p:cNvPr>
          <p:cNvSpPr txBox="1"/>
          <p:nvPr/>
        </p:nvSpPr>
        <p:spPr>
          <a:xfrm>
            <a:off x="304800" y="1295400"/>
            <a:ext cx="4876800" cy="3770479"/>
          </a:xfrm>
          <a:prstGeom prst="rect">
            <a:avLst/>
          </a:prstGeom>
          <a:solidFill>
            <a:schemeClr val="bg1"/>
          </a:solidFill>
        </p:spPr>
        <p:txBody>
          <a:bodyPr wrap="square" lIns="79145" tIns="39572" rIns="79145" bIns="39572" rtlCol="0" anchor="t">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环境名称：可以自定义</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资源组：选择相应资源组，选择相应资源组后，也可以单独勾选指定的资源组下的节点</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GPU/CPU:</a:t>
            </a:r>
            <a:r>
              <a:rPr lang="zh-CN" altLang="en-US" dirty="0">
                <a:latin typeface="微软雅黑" panose="020B0503020204020204" pitchFamily="34" charset="-122"/>
                <a:ea typeface="微软雅黑" panose="020B0503020204020204" pitchFamily="34" charset="-122"/>
              </a:rPr>
              <a:t>资源不能超过预设值</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数据集路径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可以选择数据集目录，可以一次选择多个数据集，也可以选择组共享或者全局共享目录</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挂载路径：可以额外把组共享或者全局共享的路径挂载到开发环境里。</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971FF50-01DF-40DE-A086-CE1124ABBED1}"/>
              </a:ext>
            </a:extLst>
          </p:cNvPr>
          <p:cNvPicPr>
            <a:picLocks noChangeAspect="1"/>
          </p:cNvPicPr>
          <p:nvPr/>
        </p:nvPicPr>
        <p:blipFill>
          <a:blip r:embed="rId4"/>
          <a:stretch>
            <a:fillRect/>
          </a:stretch>
        </p:blipFill>
        <p:spPr>
          <a:xfrm>
            <a:off x="5410200" y="1314450"/>
            <a:ext cx="6022925" cy="4467225"/>
          </a:xfrm>
          <a:prstGeom prst="rect">
            <a:avLst/>
          </a:prstGeom>
        </p:spPr>
      </p:pic>
    </p:spTree>
    <p:extLst>
      <p:ext uri="{BB962C8B-B14F-4D97-AF65-F5344CB8AC3E}">
        <p14:creationId xmlns:p14="http://schemas.microsoft.com/office/powerpoint/2010/main" val="382918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677" y="49146"/>
            <a:ext cx="10515600" cy="852487"/>
          </a:xfrm>
        </p:spPr>
        <p:txBody>
          <a:bodyPr>
            <a:normAutofit/>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功能特性</a:t>
            </a:r>
          </a:p>
        </p:txBody>
      </p:sp>
      <p:sp>
        <p:nvSpPr>
          <p:cNvPr id="3" name="矩形 2">
            <a:extLst>
              <a:ext uri="{FF2B5EF4-FFF2-40B4-BE49-F238E27FC236}">
                <a16:creationId xmlns:a16="http://schemas.microsoft.com/office/drawing/2014/main" id="{085AD127-79BD-440C-A678-DAF2392BC39B}"/>
              </a:ext>
            </a:extLst>
          </p:cNvPr>
          <p:cNvSpPr/>
          <p:nvPr/>
        </p:nvSpPr>
        <p:spPr>
          <a:xfrm>
            <a:off x="668677" y="1219200"/>
            <a:ext cx="11447123" cy="6112571"/>
          </a:xfrm>
          <a:prstGeom prst="rect">
            <a:avLst/>
          </a:prstGeom>
        </p:spPr>
        <p:txBody>
          <a:bodyPr wrap="square">
            <a:spAutoFit/>
          </a:bodyPr>
          <a:lstStyle/>
          <a:p>
            <a:pPr marL="450900" indent="-342900" defTabSz="801665" fontAlgn="base">
              <a:lnSpc>
                <a:spcPct val="150000"/>
              </a:lnSpc>
              <a:spcBef>
                <a:spcPts val="600"/>
              </a:spcBef>
              <a:spcAft>
                <a:spcPts val="600"/>
              </a:spcAft>
              <a:buFont typeface="Wingdings" panose="05000000000000000000" pitchFamily="2" charset="2"/>
              <a:buChar char="Ø"/>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提供完整的深度学习业务流程，方便易用，快速上手</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深度学习训练任务包含步骤比较多，从数据预处理，调整模型参数，分配计算资源，启动训练任务，监控训练过程，分析训练结果等， </a:t>
            </a: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AIStation</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提供全流程支持</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450900" indent="-342900" defTabSz="801665" fontAlgn="base">
              <a:lnSpc>
                <a:spcPct val="150000"/>
              </a:lnSpc>
              <a:spcBef>
                <a:spcPts val="600"/>
              </a:spcBef>
              <a:spcAft>
                <a:spcPts val="600"/>
              </a:spcAft>
              <a:buFont typeface="Wingdings" panose="05000000000000000000" pitchFamily="2" charset="2"/>
              <a:buChar char="Ø"/>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一键部署深度学习计算环境，快速启动训练任务，提高工作效率</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深度学习框架和模型较多，每个框架依赖的环境不同，当多个模型交叉使用时，对开发环境的要求比较复杂， </a:t>
            </a: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AIStation</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可以实现资源和工作环境的隔离及快速部署。</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450900" indent="-342900" defTabSz="801665" fontAlgn="base">
              <a:lnSpc>
                <a:spcPct val="150000"/>
              </a:lnSpc>
              <a:spcBef>
                <a:spcPts val="600"/>
              </a:spcBef>
              <a:spcAft>
                <a:spcPts val="600"/>
              </a:spcAft>
              <a:buFont typeface="Wingdings" panose="05000000000000000000" pitchFamily="2" charset="2"/>
              <a:buChar char="Ø"/>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训练任务监控及可视化，随时掌握训练进度及质量，及时发现模型问题</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深度学习模型训练耗时比较长，短则几个小时，长则几天，以往在训练完成后才意识到模型存在一些问题，为了避免这种问题， </a:t>
            </a: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AIStation</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实现了对训练过程实时监控并可视化训练过程，打印每一步的损失函数值的日志、训练误差或测试误差等。</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108000" indent="468000" defTabSz="801665" fontAlgn="base">
              <a:lnSpc>
                <a:spcPct val="150000"/>
              </a:lnSpc>
              <a:spcBef>
                <a:spcPts val="600"/>
              </a:spcBef>
              <a:spcAft>
                <a:spcPts val="600"/>
              </a:spcAft>
            </a:pP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108000" indent="468000" defTabSz="801665" fontAlgn="base">
              <a:lnSpc>
                <a:spcPct val="150000"/>
              </a:lnSpc>
              <a:spcBef>
                <a:spcPts val="600"/>
              </a:spcBef>
              <a:spcAft>
                <a:spcPts val="600"/>
              </a:spcAft>
            </a:pP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p:txBody>
      </p:sp>
    </p:spTree>
    <p:extLst>
      <p:ext uri="{BB962C8B-B14F-4D97-AF65-F5344CB8AC3E}">
        <p14:creationId xmlns:p14="http://schemas.microsoft.com/office/powerpoint/2010/main" val="3070264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657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开发环境</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对接开发环境</a:t>
            </a:r>
          </a:p>
        </p:txBody>
      </p:sp>
      <p:sp>
        <p:nvSpPr>
          <p:cNvPr id="6" name="TextBox 148">
            <a:extLst>
              <a:ext uri="{FF2B5EF4-FFF2-40B4-BE49-F238E27FC236}">
                <a16:creationId xmlns:a16="http://schemas.microsoft.com/office/drawing/2014/main" id="{3D25D052-2177-46F1-9AE5-9B1EFB1ACFE7}"/>
              </a:ext>
            </a:extLst>
          </p:cNvPr>
          <p:cNvSpPr txBox="1"/>
          <p:nvPr/>
        </p:nvSpPr>
        <p:spPr>
          <a:xfrm>
            <a:off x="329938" y="874605"/>
            <a:ext cx="11532124" cy="1282169"/>
          </a:xfrm>
          <a:prstGeom prst="rect">
            <a:avLst/>
          </a:prstGeom>
          <a:solidFill>
            <a:schemeClr val="bg1"/>
          </a:solidFill>
        </p:spPr>
        <p:txBody>
          <a:bodyPr wrap="square" lIns="79145" tIns="39572" rIns="79145" bIns="39572" rtlCol="0" anchor="t">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平台默认提供了</a:t>
            </a:r>
            <a:r>
              <a:rPr lang="en-US" altLang="zh-CN" dirty="0" err="1">
                <a:latin typeface="微软雅黑" panose="020B0503020204020204" pitchFamily="34" charset="-122"/>
                <a:ea typeface="微软雅黑" panose="020B0503020204020204" pitchFamily="34" charset="-122"/>
              </a:rPr>
              <a:t>jupyter</a:t>
            </a:r>
            <a:r>
              <a:rPr lang="zh-CN" altLang="en-US" dirty="0">
                <a:latin typeface="微软雅黑" panose="020B0503020204020204" pitchFamily="34" charset="-122"/>
                <a:ea typeface="微软雅黑" panose="020B0503020204020204" pitchFamily="34" charset="-122"/>
              </a:rPr>
              <a:t>功能，且每个用户创建的开发环境都自带</a:t>
            </a:r>
            <a:r>
              <a:rPr lang="en-US" altLang="zh-CN" dirty="0" err="1">
                <a:latin typeface="微软雅黑" panose="020B0503020204020204" pitchFamily="34" charset="-122"/>
                <a:ea typeface="微软雅黑" panose="020B0503020204020204" pitchFamily="34" charset="-122"/>
              </a:rPr>
              <a:t>jupyter</a:t>
            </a:r>
            <a:r>
              <a:rPr lang="zh-CN" altLang="en-US" dirty="0">
                <a:latin typeface="微软雅黑" panose="020B0503020204020204" pitchFamily="34" charset="-122"/>
                <a:ea typeface="微软雅黑" panose="020B0503020204020204" pitchFamily="34" charset="-122"/>
              </a:rPr>
              <a:t>方便用户进行模型的开发，且自动带全屏功能，相当于一个独立的</a:t>
            </a:r>
            <a:r>
              <a:rPr lang="en-US" altLang="zh-CN" dirty="0">
                <a:latin typeface="微软雅黑" panose="020B0503020204020204" pitchFamily="34" charset="-122"/>
                <a:ea typeface="微软雅黑" panose="020B0503020204020204" pitchFamily="34" charset="-122"/>
              </a:rPr>
              <a:t>IDE</a:t>
            </a:r>
            <a:r>
              <a:rPr lang="zh-CN" altLang="en-US" dirty="0">
                <a:latin typeface="微软雅黑" panose="020B0503020204020204" pitchFamily="34" charset="-122"/>
                <a:ea typeface="微软雅黑" panose="020B0503020204020204" pitchFamily="34" charset="-122"/>
              </a:rPr>
              <a:t>开发环境</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双击创建好的环境</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跳转到</a:t>
            </a:r>
            <a:r>
              <a:rPr lang="en-US" altLang="zh-CN" dirty="0" err="1">
                <a:latin typeface="微软雅黑" panose="020B0503020204020204" pitchFamily="34" charset="-122"/>
                <a:ea typeface="微软雅黑" panose="020B0503020204020204" pitchFamily="34" charset="-122"/>
              </a:rPr>
              <a:t>Jupyter</a:t>
            </a:r>
            <a:r>
              <a:rPr lang="en-US" altLang="zh-CN" dirty="0">
                <a:latin typeface="微软雅黑" panose="020B0503020204020204" pitchFamily="34" charset="-122"/>
                <a:ea typeface="微软雅黑" panose="020B0503020204020204" pitchFamily="34" charset="-122"/>
              </a:rPr>
              <a:t> IDE</a:t>
            </a:r>
            <a:r>
              <a:rPr lang="zh-CN" altLang="en-US" dirty="0">
                <a:latin typeface="微软雅黑" panose="020B0503020204020204" pitchFamily="34" charset="-122"/>
                <a:ea typeface="微软雅黑" panose="020B0503020204020204" pitchFamily="34" charset="-122"/>
              </a:rPr>
              <a:t>界面，选择对应的文件</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953C5E6-040C-46B2-B230-9E6B0E1AAB61}"/>
              </a:ext>
            </a:extLst>
          </p:cNvPr>
          <p:cNvPicPr>
            <a:picLocks noChangeAspect="1"/>
          </p:cNvPicPr>
          <p:nvPr/>
        </p:nvPicPr>
        <p:blipFill>
          <a:blip r:embed="rId4"/>
          <a:stretch>
            <a:fillRect/>
          </a:stretch>
        </p:blipFill>
        <p:spPr>
          <a:xfrm>
            <a:off x="685800" y="2239248"/>
            <a:ext cx="9067800" cy="3654602"/>
          </a:xfrm>
          <a:prstGeom prst="rect">
            <a:avLst/>
          </a:prstGeom>
        </p:spPr>
      </p:pic>
    </p:spTree>
    <p:extLst>
      <p:ext uri="{BB962C8B-B14F-4D97-AF65-F5344CB8AC3E}">
        <p14:creationId xmlns:p14="http://schemas.microsoft.com/office/powerpoint/2010/main" val="2625101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657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开发环境</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对接开发环境</a:t>
            </a:r>
          </a:p>
        </p:txBody>
      </p:sp>
      <p:sp>
        <p:nvSpPr>
          <p:cNvPr id="6" name="TextBox 148">
            <a:extLst>
              <a:ext uri="{FF2B5EF4-FFF2-40B4-BE49-F238E27FC236}">
                <a16:creationId xmlns:a16="http://schemas.microsoft.com/office/drawing/2014/main" id="{3D25D052-2177-46F1-9AE5-9B1EFB1ACFE7}"/>
              </a:ext>
            </a:extLst>
          </p:cNvPr>
          <p:cNvSpPr txBox="1"/>
          <p:nvPr/>
        </p:nvSpPr>
        <p:spPr>
          <a:xfrm>
            <a:off x="329938" y="874605"/>
            <a:ext cx="11532124" cy="446492"/>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平台自带</a:t>
            </a:r>
            <a:r>
              <a:rPr lang="en-US" altLang="zh-CN" dirty="0">
                <a:latin typeface="微软雅黑" panose="020B0503020204020204" pitchFamily="34" charset="-122"/>
                <a:ea typeface="微软雅黑" panose="020B0503020204020204" pitchFamily="34" charset="-122"/>
              </a:rPr>
              <a:t>shell</a:t>
            </a:r>
            <a:r>
              <a:rPr lang="zh-CN" altLang="en-US" dirty="0">
                <a:latin typeface="微软雅黑" panose="020B0503020204020204" pitchFamily="34" charset="-122"/>
                <a:ea typeface="微软雅黑" panose="020B0503020204020204" pitchFamily="34" charset="-122"/>
              </a:rPr>
              <a:t>终端，可以直接进入开发环境内操作。</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81278F0-B7AF-4EA7-9FA6-CD23F988FD69}"/>
              </a:ext>
            </a:extLst>
          </p:cNvPr>
          <p:cNvPicPr>
            <a:picLocks noChangeAspect="1"/>
          </p:cNvPicPr>
          <p:nvPr/>
        </p:nvPicPr>
        <p:blipFill>
          <a:blip r:embed="rId4"/>
          <a:stretch>
            <a:fillRect/>
          </a:stretch>
        </p:blipFill>
        <p:spPr>
          <a:xfrm>
            <a:off x="340651" y="1633887"/>
            <a:ext cx="11862062" cy="3711265"/>
          </a:xfrm>
          <a:prstGeom prst="rect">
            <a:avLst/>
          </a:prstGeom>
        </p:spPr>
      </p:pic>
    </p:spTree>
    <p:extLst>
      <p:ext uri="{BB962C8B-B14F-4D97-AF65-F5344CB8AC3E}">
        <p14:creationId xmlns:p14="http://schemas.microsoft.com/office/powerpoint/2010/main" val="542841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4800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开发环境</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对接开发环境</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登录</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35090" y="762914"/>
            <a:ext cx="11532124" cy="2689734"/>
          </a:xfrm>
          <a:prstGeom prst="rect">
            <a:avLst/>
          </a:prstGeom>
          <a:solidFill>
            <a:schemeClr val="bg1"/>
          </a:solidFill>
        </p:spPr>
        <p:txBody>
          <a:bodyPr wrap="square" lIns="79145" tIns="39572" rIns="79145" bIns="39572" rtlCol="0" anchor="t">
            <a:spAutoFit/>
          </a:bodyPr>
          <a:lstStyle/>
          <a:p>
            <a:pPr lvl="0">
              <a:lnSpc>
                <a:spcPct val="150000"/>
              </a:lnSpc>
              <a:spcBef>
                <a:spcPct val="20000"/>
              </a:spcBef>
              <a:defRPr/>
            </a:pPr>
            <a:r>
              <a:rPr lang="zh-CN" altLang="en-US" b="1" dirty="0">
                <a:solidFill>
                  <a:schemeClr val="tx1">
                    <a:lumMod val="95000"/>
                    <a:lumOff val="5000"/>
                  </a:schemeClr>
                </a:solidFill>
                <a:latin typeface="Arial"/>
                <a:ea typeface="微软雅黑"/>
              </a:rPr>
              <a:t>通过</a:t>
            </a:r>
            <a:r>
              <a:rPr lang="en-US" altLang="zh-CN" b="1" dirty="0" err="1">
                <a:solidFill>
                  <a:schemeClr val="tx1">
                    <a:lumMod val="95000"/>
                    <a:lumOff val="5000"/>
                  </a:schemeClr>
                </a:solidFill>
                <a:latin typeface="Arial"/>
                <a:ea typeface="微软雅黑"/>
              </a:rPr>
              <a:t>xshell</a:t>
            </a:r>
            <a:r>
              <a:rPr lang="zh-CN" altLang="en-US" b="1" dirty="0">
                <a:solidFill>
                  <a:schemeClr val="tx1">
                    <a:lumMod val="95000"/>
                    <a:lumOff val="5000"/>
                  </a:schemeClr>
                </a:solidFill>
                <a:latin typeface="Arial"/>
                <a:ea typeface="微软雅黑"/>
              </a:rPr>
              <a:t>连接开发环境</a:t>
            </a:r>
            <a:endParaRPr lang="en-US" altLang="zh-CN" b="1" dirty="0">
              <a:solidFill>
                <a:schemeClr val="tx1">
                  <a:lumMod val="95000"/>
                  <a:lumOff val="5000"/>
                </a:schemeClr>
              </a:solidFill>
              <a:latin typeface="Arial"/>
              <a:ea typeface="微软雅黑"/>
            </a:endParaRPr>
          </a:p>
          <a:p>
            <a:pPr lvl="0">
              <a:lnSpc>
                <a:spcPct val="150000"/>
              </a:lnSpc>
              <a:spcBef>
                <a:spcPct val="20000"/>
              </a:spcBef>
              <a:defRPr/>
            </a:pPr>
            <a:r>
              <a:rPr lang="zh-CN" altLang="en-US" dirty="0">
                <a:solidFill>
                  <a:schemeClr val="tx1">
                    <a:lumMod val="95000"/>
                    <a:lumOff val="5000"/>
                  </a:schemeClr>
                </a:solidFill>
                <a:latin typeface="Arial"/>
                <a:ea typeface="微软雅黑"/>
              </a:rPr>
              <a:t>       如果已登录到</a:t>
            </a:r>
            <a:r>
              <a:rPr lang="en-US" altLang="zh-CN" dirty="0">
                <a:solidFill>
                  <a:schemeClr val="tx1">
                    <a:lumMod val="95000"/>
                    <a:lumOff val="5000"/>
                  </a:schemeClr>
                </a:solidFill>
                <a:latin typeface="Arial"/>
                <a:ea typeface="微软雅黑"/>
              </a:rPr>
              <a:t>GPU</a:t>
            </a:r>
            <a:r>
              <a:rPr lang="zh-CN" altLang="en-US" dirty="0">
                <a:solidFill>
                  <a:schemeClr val="tx1">
                    <a:lumMod val="95000"/>
                    <a:lumOff val="5000"/>
                  </a:schemeClr>
                </a:solidFill>
                <a:latin typeface="Arial"/>
                <a:ea typeface="微软雅黑"/>
              </a:rPr>
              <a:t>节点系统中，通过</a:t>
            </a:r>
            <a:r>
              <a:rPr lang="en-US" altLang="zh-CN" dirty="0">
                <a:solidFill>
                  <a:schemeClr val="tx1">
                    <a:lumMod val="95000"/>
                    <a:lumOff val="5000"/>
                  </a:schemeClr>
                </a:solidFill>
                <a:latin typeface="Arial"/>
                <a:ea typeface="微软雅黑"/>
              </a:rPr>
              <a:t>GPU</a:t>
            </a:r>
            <a:r>
              <a:rPr lang="zh-CN" altLang="en-US" dirty="0">
                <a:solidFill>
                  <a:schemeClr val="tx1">
                    <a:lumMod val="95000"/>
                    <a:lumOff val="5000"/>
                  </a:schemeClr>
                </a:solidFill>
                <a:latin typeface="Arial"/>
                <a:ea typeface="微软雅黑"/>
              </a:rPr>
              <a:t>系统内的</a:t>
            </a:r>
            <a:r>
              <a:rPr lang="en-US" altLang="zh-CN" dirty="0" err="1">
                <a:solidFill>
                  <a:schemeClr val="tx1">
                    <a:lumMod val="95000"/>
                    <a:lumOff val="5000"/>
                  </a:schemeClr>
                </a:solidFill>
                <a:latin typeface="Arial"/>
                <a:ea typeface="微软雅黑"/>
              </a:rPr>
              <a:t>linux</a:t>
            </a:r>
            <a:r>
              <a:rPr lang="zh-CN" altLang="en-US" dirty="0">
                <a:solidFill>
                  <a:schemeClr val="tx1">
                    <a:lumMod val="95000"/>
                    <a:lumOff val="5000"/>
                  </a:schemeClr>
                </a:solidFill>
                <a:latin typeface="Arial"/>
                <a:ea typeface="微软雅黑"/>
              </a:rPr>
              <a:t>连接开发环境，直接复制连接命令和密码即可登录，      若没有登录到</a:t>
            </a:r>
            <a:r>
              <a:rPr lang="en-US" altLang="zh-CN" dirty="0">
                <a:solidFill>
                  <a:schemeClr val="tx1">
                    <a:lumMod val="95000"/>
                    <a:lumOff val="5000"/>
                  </a:schemeClr>
                </a:solidFill>
                <a:latin typeface="Arial"/>
                <a:ea typeface="微软雅黑"/>
              </a:rPr>
              <a:t>GPU</a:t>
            </a:r>
            <a:r>
              <a:rPr lang="zh-CN" altLang="en-US" dirty="0">
                <a:solidFill>
                  <a:schemeClr val="tx1">
                    <a:lumMod val="95000"/>
                    <a:lumOff val="5000"/>
                  </a:schemeClr>
                </a:solidFill>
                <a:latin typeface="Arial"/>
                <a:ea typeface="微软雅黑"/>
              </a:rPr>
              <a:t>节点，相当于从自己笔记本通过</a:t>
            </a:r>
            <a:r>
              <a:rPr lang="en-US" altLang="zh-CN" dirty="0" err="1">
                <a:solidFill>
                  <a:schemeClr val="tx1">
                    <a:lumMod val="95000"/>
                    <a:lumOff val="5000"/>
                  </a:schemeClr>
                </a:solidFill>
                <a:latin typeface="Arial"/>
                <a:ea typeface="微软雅黑"/>
              </a:rPr>
              <a:t>xshell</a:t>
            </a:r>
            <a:r>
              <a:rPr lang="zh-CN" altLang="en-US" dirty="0">
                <a:solidFill>
                  <a:schemeClr val="tx1">
                    <a:lumMod val="95000"/>
                    <a:lumOff val="5000"/>
                  </a:schemeClr>
                </a:solidFill>
                <a:latin typeface="Arial"/>
                <a:ea typeface="微软雅黑"/>
              </a:rPr>
              <a:t>工具登录开发环境，需要把</a:t>
            </a:r>
            <a:r>
              <a:rPr lang="en-US" altLang="zh-CN" dirty="0">
                <a:solidFill>
                  <a:schemeClr val="tx1">
                    <a:lumMod val="95000"/>
                    <a:lumOff val="5000"/>
                  </a:schemeClr>
                </a:solidFill>
                <a:latin typeface="Arial"/>
                <a:ea typeface="微软雅黑"/>
              </a:rPr>
              <a:t>-p</a:t>
            </a:r>
            <a:r>
              <a:rPr lang="zh-CN" altLang="en-US" dirty="0">
                <a:solidFill>
                  <a:schemeClr val="tx1">
                    <a:lumMod val="95000"/>
                    <a:lumOff val="5000"/>
                  </a:schemeClr>
                </a:solidFill>
                <a:latin typeface="Arial"/>
                <a:ea typeface="微软雅黑"/>
              </a:rPr>
              <a:t>去掉，其实就是</a:t>
            </a:r>
            <a:r>
              <a:rPr lang="en-US" altLang="zh-CN" dirty="0">
                <a:solidFill>
                  <a:schemeClr val="tx1">
                    <a:lumMod val="95000"/>
                    <a:lumOff val="5000"/>
                  </a:schemeClr>
                </a:solidFill>
                <a:latin typeface="Arial"/>
                <a:ea typeface="微软雅黑"/>
              </a:rPr>
              <a:t>windows</a:t>
            </a:r>
            <a:r>
              <a:rPr lang="zh-CN" altLang="en-US" dirty="0">
                <a:solidFill>
                  <a:schemeClr val="tx1">
                    <a:lumMod val="95000"/>
                    <a:lumOff val="5000"/>
                  </a:schemeClr>
                </a:solidFill>
                <a:latin typeface="Arial"/>
                <a:ea typeface="微软雅黑"/>
              </a:rPr>
              <a:t>和</a:t>
            </a:r>
            <a:r>
              <a:rPr lang="en-US" altLang="zh-CN" dirty="0" err="1">
                <a:solidFill>
                  <a:schemeClr val="tx1">
                    <a:lumMod val="95000"/>
                    <a:lumOff val="5000"/>
                  </a:schemeClr>
                </a:solidFill>
                <a:latin typeface="Arial"/>
                <a:ea typeface="微软雅黑"/>
              </a:rPr>
              <a:t>linux</a:t>
            </a:r>
            <a:r>
              <a:rPr lang="zh-CN" altLang="en-US" dirty="0">
                <a:solidFill>
                  <a:schemeClr val="tx1">
                    <a:lumMod val="95000"/>
                    <a:lumOff val="5000"/>
                  </a:schemeClr>
                </a:solidFill>
                <a:latin typeface="Arial"/>
                <a:ea typeface="微软雅黑"/>
              </a:rPr>
              <a:t>系统登录时对端口的处理命令不一样</a:t>
            </a:r>
            <a:endParaRPr lang="en-US" altLang="zh-CN" dirty="0">
              <a:solidFill>
                <a:schemeClr val="tx1">
                  <a:lumMod val="95000"/>
                  <a:lumOff val="5000"/>
                </a:schemeClr>
              </a:solidFill>
              <a:latin typeface="Arial"/>
              <a:ea typeface="微软雅黑"/>
            </a:endParaRPr>
          </a:p>
          <a:p>
            <a:pPr lvl="0">
              <a:lnSpc>
                <a:spcPct val="150000"/>
              </a:lnSpc>
              <a:spcBef>
                <a:spcPct val="20000"/>
              </a:spcBef>
              <a:defRPr/>
            </a:pPr>
            <a:r>
              <a:rPr lang="en-US" altLang="zh-CN" dirty="0">
                <a:solidFill>
                  <a:schemeClr val="tx1">
                    <a:lumMod val="95000"/>
                    <a:lumOff val="5000"/>
                  </a:schemeClr>
                </a:solidFill>
                <a:latin typeface="Arial"/>
                <a:ea typeface="微软雅黑"/>
              </a:rPr>
              <a:t>Linux</a:t>
            </a:r>
            <a:r>
              <a:rPr lang="zh-CN" altLang="en-US" dirty="0">
                <a:solidFill>
                  <a:schemeClr val="tx1">
                    <a:lumMod val="95000"/>
                    <a:lumOff val="5000"/>
                  </a:schemeClr>
                </a:solidFill>
                <a:latin typeface="Arial"/>
                <a:ea typeface="微软雅黑"/>
              </a:rPr>
              <a:t>系统内的</a:t>
            </a:r>
            <a:r>
              <a:rPr lang="en-US" altLang="zh-CN" dirty="0">
                <a:solidFill>
                  <a:schemeClr val="tx1">
                    <a:lumMod val="95000"/>
                    <a:lumOff val="5000"/>
                  </a:schemeClr>
                </a:solidFill>
                <a:latin typeface="Arial"/>
                <a:ea typeface="微软雅黑"/>
              </a:rPr>
              <a:t>shell</a:t>
            </a:r>
            <a:r>
              <a:rPr lang="zh-CN" altLang="en-US" dirty="0">
                <a:solidFill>
                  <a:schemeClr val="tx1">
                    <a:lumMod val="95000"/>
                    <a:lumOff val="5000"/>
                  </a:schemeClr>
                </a:solidFill>
                <a:latin typeface="Arial"/>
                <a:ea typeface="微软雅黑"/>
              </a:rPr>
              <a:t>用命令         </a:t>
            </a:r>
            <a:r>
              <a:rPr lang="en-US" altLang="zh-CN" dirty="0" err="1">
                <a:solidFill>
                  <a:schemeClr val="tx1">
                    <a:lumMod val="95000"/>
                    <a:lumOff val="5000"/>
                  </a:schemeClr>
                </a:solidFill>
                <a:latin typeface="Arial"/>
                <a:ea typeface="微软雅黑"/>
              </a:rPr>
              <a:t>ssh</a:t>
            </a:r>
            <a:r>
              <a:rPr lang="en-US" altLang="zh-CN" dirty="0">
                <a:solidFill>
                  <a:schemeClr val="tx1">
                    <a:lumMod val="95000"/>
                    <a:lumOff val="5000"/>
                  </a:schemeClr>
                </a:solidFill>
                <a:latin typeface="Arial"/>
                <a:ea typeface="微软雅黑"/>
              </a:rPr>
              <a:t> root@101.7.186.128 -p 37340</a:t>
            </a:r>
          </a:p>
          <a:p>
            <a:pPr lvl="0">
              <a:lnSpc>
                <a:spcPct val="150000"/>
              </a:lnSpc>
              <a:spcBef>
                <a:spcPct val="20000"/>
              </a:spcBef>
              <a:defRPr/>
            </a:pPr>
            <a:r>
              <a:rPr lang="en-US" altLang="zh-CN" dirty="0" err="1">
                <a:solidFill>
                  <a:schemeClr val="tx1">
                    <a:lumMod val="95000"/>
                    <a:lumOff val="5000"/>
                  </a:schemeClr>
                </a:solidFill>
                <a:latin typeface="Arial"/>
                <a:ea typeface="微软雅黑"/>
              </a:rPr>
              <a:t>Windos</a:t>
            </a:r>
            <a:r>
              <a:rPr lang="zh-CN" altLang="en-US" dirty="0">
                <a:solidFill>
                  <a:schemeClr val="tx1">
                    <a:lumMod val="95000"/>
                    <a:lumOff val="5000"/>
                  </a:schemeClr>
                </a:solidFill>
                <a:latin typeface="Arial"/>
                <a:ea typeface="微软雅黑"/>
              </a:rPr>
              <a:t>系统下的</a:t>
            </a:r>
            <a:r>
              <a:rPr lang="en-US" altLang="zh-CN" dirty="0">
                <a:solidFill>
                  <a:schemeClr val="tx1">
                    <a:lumMod val="95000"/>
                    <a:lumOff val="5000"/>
                  </a:schemeClr>
                </a:solidFill>
                <a:latin typeface="Arial"/>
                <a:ea typeface="微软雅黑"/>
              </a:rPr>
              <a:t>shell</a:t>
            </a:r>
            <a:r>
              <a:rPr lang="zh-CN" altLang="en-US" dirty="0">
                <a:solidFill>
                  <a:schemeClr val="tx1">
                    <a:lumMod val="95000"/>
                    <a:lumOff val="5000"/>
                  </a:schemeClr>
                </a:solidFill>
                <a:latin typeface="Arial"/>
                <a:ea typeface="微软雅黑"/>
              </a:rPr>
              <a:t>用命令      </a:t>
            </a:r>
            <a:r>
              <a:rPr lang="en-US" altLang="zh-CN" dirty="0" err="1">
                <a:solidFill>
                  <a:schemeClr val="tx1">
                    <a:lumMod val="95000"/>
                    <a:lumOff val="5000"/>
                  </a:schemeClr>
                </a:solidFill>
                <a:latin typeface="Arial"/>
                <a:ea typeface="微软雅黑"/>
              </a:rPr>
              <a:t>ssh</a:t>
            </a:r>
            <a:r>
              <a:rPr lang="en-US" altLang="zh-CN" dirty="0">
                <a:solidFill>
                  <a:schemeClr val="tx1">
                    <a:lumMod val="95000"/>
                    <a:lumOff val="5000"/>
                  </a:schemeClr>
                </a:solidFill>
                <a:latin typeface="Arial"/>
                <a:ea typeface="微软雅黑"/>
              </a:rPr>
              <a:t> root@101.7.186.128  37340</a:t>
            </a:r>
          </a:p>
        </p:txBody>
      </p:sp>
      <p:pic>
        <p:nvPicPr>
          <p:cNvPr id="3" name="图片 2">
            <a:extLst>
              <a:ext uri="{FF2B5EF4-FFF2-40B4-BE49-F238E27FC236}">
                <a16:creationId xmlns:a16="http://schemas.microsoft.com/office/drawing/2014/main" id="{EF6F8171-D303-46A6-9025-F136EF785D16}"/>
              </a:ext>
            </a:extLst>
          </p:cNvPr>
          <p:cNvPicPr>
            <a:picLocks noChangeAspect="1"/>
          </p:cNvPicPr>
          <p:nvPr/>
        </p:nvPicPr>
        <p:blipFill>
          <a:blip r:embed="rId4"/>
          <a:stretch>
            <a:fillRect/>
          </a:stretch>
        </p:blipFill>
        <p:spPr>
          <a:xfrm>
            <a:off x="152400" y="3810000"/>
            <a:ext cx="11049000" cy="2204502"/>
          </a:xfrm>
          <a:prstGeom prst="rect">
            <a:avLst/>
          </a:prstGeom>
        </p:spPr>
      </p:pic>
    </p:spTree>
    <p:extLst>
      <p:ext uri="{BB962C8B-B14F-4D97-AF65-F5344CB8AC3E}">
        <p14:creationId xmlns:p14="http://schemas.microsoft.com/office/powerpoint/2010/main" val="3331737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1908088"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10250"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4086225"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chemeClr val="tx1"/>
                </a:solidFill>
                <a:latin typeface="SF Orson Casual Heavy" panose="00000400000000000000" pitchFamily="2" charset="0"/>
                <a:ea typeface="幼圆" panose="02010509060101010101" pitchFamily="49" charset="-122"/>
                <a:sym typeface="SF Orson Casual Heavy" panose="00000400000000000000" pitchFamily="2" charset="0"/>
              </a:rPr>
              <a:t>开发环境</a:t>
            </a:r>
            <a:r>
              <a:rPr lang="en-US" altLang="zh-CN" sz="2400" dirty="0">
                <a:solidFill>
                  <a:schemeClr val="tx1"/>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chemeClr val="tx1"/>
                </a:solidFill>
                <a:latin typeface="SF Orson Casual Heavy" panose="00000400000000000000" pitchFamily="2" charset="0"/>
                <a:ea typeface="幼圆" panose="02010509060101010101" pitchFamily="49" charset="-122"/>
                <a:sym typeface="SF Orson Casual Heavy" panose="00000400000000000000" pitchFamily="2" charset="0"/>
              </a:rPr>
              <a:t>挂载目录说明</a:t>
            </a:r>
          </a:p>
        </p:txBody>
      </p:sp>
      <p:sp>
        <p:nvSpPr>
          <p:cNvPr id="6" name="TextBox 148">
            <a:extLst>
              <a:ext uri="{FF2B5EF4-FFF2-40B4-BE49-F238E27FC236}">
                <a16:creationId xmlns:a16="http://schemas.microsoft.com/office/drawing/2014/main" id="{3D25D052-2177-46F1-9AE5-9B1EFB1ACFE7}"/>
              </a:ext>
            </a:extLst>
          </p:cNvPr>
          <p:cNvSpPr txBox="1"/>
          <p:nvPr/>
        </p:nvSpPr>
        <p:spPr>
          <a:xfrm>
            <a:off x="329938" y="874605"/>
            <a:ext cx="11567439" cy="2689734"/>
          </a:xfrm>
          <a:prstGeom prst="rect">
            <a:avLst/>
          </a:prstGeom>
          <a:solidFill>
            <a:schemeClr val="bg1"/>
          </a:solidFill>
        </p:spPr>
        <p:txBody>
          <a:bodyPr wrap="square" lIns="79145" tIns="39572" rIns="79145" bIns="39572" rtlCol="0" anchor="t">
            <a:spAutoFit/>
          </a:bodyPr>
          <a:lstStyle/>
          <a:p>
            <a:pPr lvl="0">
              <a:lnSpc>
                <a:spcPct val="150000"/>
              </a:lnSpc>
              <a:spcBef>
                <a:spcPct val="20000"/>
              </a:spcBef>
              <a:defRPr/>
            </a:pPr>
            <a:r>
              <a:rPr lang="zh-CN" altLang="en-US" dirty="0">
                <a:solidFill>
                  <a:schemeClr val="tx1">
                    <a:lumMod val="95000"/>
                    <a:lumOff val="5000"/>
                  </a:schemeClr>
                </a:solidFill>
                <a:latin typeface="Arial"/>
                <a:ea typeface="微软雅黑"/>
              </a:rPr>
              <a:t>     创建的开发环境，默认会把用户目录挂载到容器里，即如下截图中的</a:t>
            </a:r>
            <a:r>
              <a:rPr lang="en-US" altLang="zh-CN" dirty="0">
                <a:solidFill>
                  <a:schemeClr val="tx1">
                    <a:lumMod val="95000"/>
                    <a:lumOff val="5000"/>
                  </a:schemeClr>
                </a:solidFill>
                <a:latin typeface="Arial"/>
                <a:ea typeface="微软雅黑"/>
              </a:rPr>
              <a:t>/</a:t>
            </a:r>
            <a:r>
              <a:rPr lang="en-US" altLang="zh-CN" dirty="0" err="1">
                <a:solidFill>
                  <a:schemeClr val="tx1">
                    <a:lumMod val="95000"/>
                    <a:lumOff val="5000"/>
                  </a:schemeClr>
                </a:solidFill>
                <a:latin typeface="Arial"/>
                <a:ea typeface="微软雅黑"/>
              </a:rPr>
              <a:t>inspur</a:t>
            </a:r>
            <a:r>
              <a:rPr lang="zh-CN" altLang="en-US" dirty="0">
                <a:solidFill>
                  <a:schemeClr val="tx1">
                    <a:lumMod val="95000"/>
                    <a:lumOff val="5000"/>
                  </a:schemeClr>
                </a:solidFill>
                <a:latin typeface="Arial"/>
                <a:ea typeface="微软雅黑"/>
              </a:rPr>
              <a:t>目录，该目录中的数据和用户家目录下的数据是同步的</a:t>
            </a:r>
            <a:endParaRPr lang="en-US" altLang="zh-CN" dirty="0">
              <a:solidFill>
                <a:schemeClr val="tx1">
                  <a:lumMod val="95000"/>
                  <a:lumOff val="5000"/>
                </a:schemeClr>
              </a:solidFill>
              <a:latin typeface="Arial"/>
              <a:ea typeface="微软雅黑"/>
            </a:endParaRPr>
          </a:p>
          <a:p>
            <a:pPr lvl="0">
              <a:lnSpc>
                <a:spcPct val="150000"/>
              </a:lnSpc>
              <a:spcBef>
                <a:spcPct val="20000"/>
              </a:spcBef>
              <a:defRPr/>
            </a:pPr>
            <a:r>
              <a:rPr lang="en-US" altLang="zh-CN" dirty="0">
                <a:solidFill>
                  <a:schemeClr val="tx1">
                    <a:lumMod val="95000"/>
                    <a:lumOff val="5000"/>
                  </a:schemeClr>
                </a:solidFill>
                <a:latin typeface="Arial"/>
                <a:ea typeface="微软雅黑"/>
              </a:rPr>
              <a:t>      </a:t>
            </a:r>
            <a:r>
              <a:rPr lang="zh-CN" altLang="en-US" dirty="0">
                <a:solidFill>
                  <a:schemeClr val="tx1">
                    <a:lumMod val="95000"/>
                    <a:lumOff val="5000"/>
                  </a:schemeClr>
                </a:solidFill>
                <a:latin typeface="Arial"/>
                <a:ea typeface="微软雅黑"/>
              </a:rPr>
              <a:t>若选择数据集路径，</a:t>
            </a:r>
            <a:r>
              <a:rPr lang="zh-CN" altLang="en-US" dirty="0">
                <a:latin typeface="Arial"/>
                <a:ea typeface="微软雅黑"/>
              </a:rPr>
              <a:t>开发环境也会把相应的</a:t>
            </a:r>
            <a:r>
              <a:rPr lang="en-US" altLang="zh-CN" dirty="0">
                <a:latin typeface="Arial"/>
                <a:ea typeface="微软雅黑"/>
              </a:rPr>
              <a:t> </a:t>
            </a:r>
            <a:r>
              <a:rPr lang="zh-CN" altLang="en-US" dirty="0">
                <a:latin typeface="Arial"/>
                <a:ea typeface="微软雅黑"/>
              </a:rPr>
              <a:t>数据集目录挂载到容器里，注意该目录是通过把数据集目录先拷贝到</a:t>
            </a:r>
            <a:r>
              <a:rPr lang="en-US" altLang="zh-CN" dirty="0" err="1">
                <a:latin typeface="Arial"/>
                <a:ea typeface="微软雅黑"/>
              </a:rPr>
              <a:t>ssd</a:t>
            </a:r>
            <a:r>
              <a:rPr lang="zh-CN" altLang="en-US" dirty="0">
                <a:latin typeface="Arial"/>
                <a:ea typeface="微软雅黑"/>
              </a:rPr>
              <a:t>缓存目录里后，再挂载到容器里，所以数据集目录具备缓存加速功能。</a:t>
            </a:r>
            <a:endParaRPr lang="en-US" altLang="zh-CN" dirty="0">
              <a:latin typeface="Arial"/>
              <a:ea typeface="微软雅黑"/>
            </a:endParaRPr>
          </a:p>
          <a:p>
            <a:pPr lvl="0">
              <a:lnSpc>
                <a:spcPct val="150000"/>
              </a:lnSpc>
              <a:spcBef>
                <a:spcPct val="20000"/>
              </a:spcBef>
              <a:defRPr/>
            </a:pPr>
            <a:r>
              <a:rPr lang="en-US" altLang="zh-CN" dirty="0">
                <a:latin typeface="Arial"/>
                <a:ea typeface="微软雅黑"/>
              </a:rPr>
              <a:t>       </a:t>
            </a:r>
            <a:r>
              <a:rPr lang="zh-CN" altLang="en-US" dirty="0">
                <a:latin typeface="Arial"/>
                <a:ea typeface="微软雅黑"/>
              </a:rPr>
              <a:t>如下的</a:t>
            </a:r>
            <a:r>
              <a:rPr lang="en-US" altLang="zh-CN" dirty="0">
                <a:latin typeface="Arial"/>
                <a:ea typeface="微软雅黑"/>
              </a:rPr>
              <a:t>/</a:t>
            </a:r>
            <a:r>
              <a:rPr lang="en-US" altLang="zh-CN" dirty="0" err="1">
                <a:latin typeface="Arial"/>
                <a:ea typeface="微软雅黑"/>
              </a:rPr>
              <a:t>MNIST_data</a:t>
            </a:r>
            <a:r>
              <a:rPr lang="zh-CN" altLang="en-US" dirty="0">
                <a:latin typeface="Arial"/>
                <a:ea typeface="微软雅黑"/>
              </a:rPr>
              <a:t>目录就是创建开发环境时，选择</a:t>
            </a:r>
            <a:r>
              <a:rPr lang="en-US" altLang="zh-CN" dirty="0" err="1">
                <a:latin typeface="Arial"/>
                <a:ea typeface="微软雅黑"/>
              </a:rPr>
              <a:t>MNIST_data</a:t>
            </a:r>
            <a:r>
              <a:rPr lang="zh-CN" altLang="en-US" dirty="0">
                <a:solidFill>
                  <a:schemeClr val="tx1">
                    <a:lumMod val="95000"/>
                    <a:lumOff val="5000"/>
                  </a:schemeClr>
                </a:solidFill>
                <a:latin typeface="Arial"/>
                <a:ea typeface="微软雅黑"/>
              </a:rPr>
              <a:t>数据集后，通过</a:t>
            </a:r>
            <a:r>
              <a:rPr lang="en-US" altLang="zh-CN" dirty="0" err="1">
                <a:solidFill>
                  <a:schemeClr val="tx1">
                    <a:lumMod val="95000"/>
                    <a:lumOff val="5000"/>
                  </a:schemeClr>
                </a:solidFill>
                <a:latin typeface="Arial"/>
                <a:ea typeface="微软雅黑"/>
              </a:rPr>
              <a:t>ssd</a:t>
            </a:r>
            <a:r>
              <a:rPr lang="zh-CN" altLang="en-US" dirty="0">
                <a:solidFill>
                  <a:schemeClr val="tx1">
                    <a:lumMod val="95000"/>
                    <a:lumOff val="5000"/>
                  </a:schemeClr>
                </a:solidFill>
                <a:latin typeface="Arial"/>
                <a:ea typeface="微软雅黑"/>
              </a:rPr>
              <a:t>缓存目录挂载到容器里</a:t>
            </a:r>
            <a:endParaRPr lang="en-US" altLang="zh-CN" dirty="0">
              <a:solidFill>
                <a:schemeClr val="tx1">
                  <a:lumMod val="95000"/>
                  <a:lumOff val="5000"/>
                </a:schemeClr>
              </a:solidFill>
              <a:latin typeface="Arial"/>
              <a:ea typeface="微软雅黑"/>
            </a:endParaRPr>
          </a:p>
          <a:p>
            <a:pPr lvl="0">
              <a:lnSpc>
                <a:spcPct val="150000"/>
              </a:lnSpc>
              <a:spcBef>
                <a:spcPct val="20000"/>
              </a:spcBef>
              <a:defRPr/>
            </a:pPr>
            <a:r>
              <a:rPr lang="en-US" altLang="zh-CN" dirty="0">
                <a:solidFill>
                  <a:schemeClr val="tx1">
                    <a:lumMod val="95000"/>
                    <a:lumOff val="5000"/>
                  </a:schemeClr>
                </a:solidFill>
                <a:latin typeface="Arial"/>
                <a:ea typeface="微软雅黑"/>
              </a:rPr>
              <a:t>                 /</a:t>
            </a:r>
            <a:r>
              <a:rPr lang="en-US" altLang="zh-CN" dirty="0" err="1">
                <a:solidFill>
                  <a:schemeClr val="tx1">
                    <a:lumMod val="95000"/>
                    <a:lumOff val="5000"/>
                  </a:schemeClr>
                </a:solidFill>
                <a:latin typeface="Arial"/>
                <a:ea typeface="微软雅黑"/>
              </a:rPr>
              <a:t>defatltShare</a:t>
            </a:r>
            <a:r>
              <a:rPr lang="zh-CN" altLang="en-US" dirty="0">
                <a:solidFill>
                  <a:schemeClr val="tx1">
                    <a:lumMod val="95000"/>
                    <a:lumOff val="5000"/>
                  </a:schemeClr>
                </a:solidFill>
                <a:latin typeface="Arial"/>
                <a:ea typeface="微软雅黑"/>
              </a:rPr>
              <a:t>目录是创建开发环境时，在挂载路径里选择要挂载到容器里的目录。</a:t>
            </a:r>
            <a:r>
              <a:rPr lang="en-US" altLang="zh-CN" dirty="0">
                <a:solidFill>
                  <a:schemeClr val="tx1">
                    <a:lumMod val="95000"/>
                    <a:lumOff val="5000"/>
                  </a:schemeClr>
                </a:solidFill>
                <a:latin typeface="Arial"/>
                <a:ea typeface="微软雅黑"/>
              </a:rPr>
              <a:t>        </a:t>
            </a:r>
          </a:p>
        </p:txBody>
      </p:sp>
      <p:pic>
        <p:nvPicPr>
          <p:cNvPr id="3" name="图片 2">
            <a:extLst>
              <a:ext uri="{FF2B5EF4-FFF2-40B4-BE49-F238E27FC236}">
                <a16:creationId xmlns:a16="http://schemas.microsoft.com/office/drawing/2014/main" id="{4CD3668C-35FF-40F6-BA6D-B421FC84A682}"/>
              </a:ext>
            </a:extLst>
          </p:cNvPr>
          <p:cNvPicPr>
            <a:picLocks noChangeAspect="1"/>
          </p:cNvPicPr>
          <p:nvPr/>
        </p:nvPicPr>
        <p:blipFill>
          <a:blip r:embed="rId4"/>
          <a:stretch>
            <a:fillRect/>
          </a:stretch>
        </p:blipFill>
        <p:spPr>
          <a:xfrm>
            <a:off x="685800" y="3646813"/>
            <a:ext cx="10807506" cy="1905000"/>
          </a:xfrm>
          <a:prstGeom prst="rect">
            <a:avLst/>
          </a:prstGeom>
        </p:spPr>
      </p:pic>
    </p:spTree>
    <p:extLst>
      <p:ext uri="{BB962C8B-B14F-4D97-AF65-F5344CB8AC3E}">
        <p14:creationId xmlns:p14="http://schemas.microsoft.com/office/powerpoint/2010/main" val="4006929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1242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p>
        </p:txBody>
      </p:sp>
      <p:sp>
        <p:nvSpPr>
          <p:cNvPr id="6" name="TextBox 148">
            <a:extLst>
              <a:ext uri="{FF2B5EF4-FFF2-40B4-BE49-F238E27FC236}">
                <a16:creationId xmlns:a16="http://schemas.microsoft.com/office/drawing/2014/main" id="{3D25D052-2177-46F1-9AE5-9B1EFB1ACFE7}"/>
              </a:ext>
            </a:extLst>
          </p:cNvPr>
          <p:cNvSpPr txBox="1"/>
          <p:nvPr/>
        </p:nvSpPr>
        <p:spPr>
          <a:xfrm>
            <a:off x="609600" y="1143000"/>
            <a:ext cx="11811000" cy="772414"/>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用户创建及管理训练任务，显示训练任务状态 </a:t>
            </a:r>
            <a:endParaRPr lang="en-US" altLang="zh-CN" dirty="0">
              <a:latin typeface="微软雅黑" panose="020B0503020204020204" pitchFamily="34" charset="-122"/>
              <a:ea typeface="微软雅黑" panose="020B0503020204020204" pitchFamily="34" charset="-122"/>
            </a:endParaRPr>
          </a:p>
          <a:p>
            <a:pPr marL="0" lvl="1"/>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B182627-0BE6-42D3-8BFD-0FB6644DC103}"/>
              </a:ext>
            </a:extLst>
          </p:cNvPr>
          <p:cNvPicPr>
            <a:picLocks noChangeAspect="1"/>
          </p:cNvPicPr>
          <p:nvPr/>
        </p:nvPicPr>
        <p:blipFill>
          <a:blip r:embed="rId4"/>
          <a:stretch>
            <a:fillRect/>
          </a:stretch>
        </p:blipFill>
        <p:spPr>
          <a:xfrm>
            <a:off x="420288" y="1997888"/>
            <a:ext cx="11811000" cy="3329974"/>
          </a:xfrm>
          <a:prstGeom prst="rect">
            <a:avLst/>
          </a:prstGeom>
        </p:spPr>
      </p:pic>
    </p:spTree>
    <p:extLst>
      <p:ext uri="{BB962C8B-B14F-4D97-AF65-F5344CB8AC3E}">
        <p14:creationId xmlns:p14="http://schemas.microsoft.com/office/powerpoint/2010/main" val="171685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733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创建训练任务</a:t>
            </a:r>
          </a:p>
        </p:txBody>
      </p:sp>
      <p:sp>
        <p:nvSpPr>
          <p:cNvPr id="8" name="TextBox 148">
            <a:extLst>
              <a:ext uri="{FF2B5EF4-FFF2-40B4-BE49-F238E27FC236}">
                <a16:creationId xmlns:a16="http://schemas.microsoft.com/office/drawing/2014/main" id="{368D67B5-7F30-467F-9AEB-47CC1B595DD0}"/>
              </a:ext>
            </a:extLst>
          </p:cNvPr>
          <p:cNvSpPr txBox="1"/>
          <p:nvPr/>
        </p:nvSpPr>
        <p:spPr>
          <a:xfrm>
            <a:off x="457200" y="797538"/>
            <a:ext cx="4876800" cy="5432472"/>
          </a:xfrm>
          <a:prstGeom prst="rect">
            <a:avLst/>
          </a:prstGeom>
          <a:solidFill>
            <a:schemeClr val="bg1"/>
          </a:solidFill>
        </p:spPr>
        <p:txBody>
          <a:bodyPr wrap="square" lIns="79145" tIns="39572" rIns="79145" bIns="39572" rtlCol="0" anchor="t">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任务名称：可以自定义</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镜像：选择需要的训练任务框架镜像</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资源组：选择相应资源组</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GPU/CPU:</a:t>
            </a:r>
            <a:r>
              <a:rPr lang="zh-CN" altLang="en-US" dirty="0">
                <a:latin typeface="微软雅黑" panose="020B0503020204020204" pitchFamily="34" charset="-122"/>
                <a:ea typeface="微软雅黑" panose="020B0503020204020204" pitchFamily="34" charset="-122"/>
              </a:rPr>
              <a:t>资源不能超过预设值</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脚本模式或者命令模式：可以选择任务启动脚本，或者直接输入启动命令，运行训练任务。</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数据集：选择数据集目录，也可以选择组共享或者全局共享目录，所选择的目录都会被缓存到</a:t>
            </a:r>
            <a:r>
              <a:rPr lang="en-US" altLang="zh-CN" dirty="0" err="1">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缓存目录后，然后被挂载到容器里，所以起到加速功能</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是否更新数据集：若勾选更新数据集，会在</a:t>
            </a:r>
            <a:r>
              <a:rPr lang="en-US" altLang="zh-CN" dirty="0" err="1">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缓存目录生成新的数据集目录</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390391C-1F5D-49F2-B607-B23DB1A3CAC5}"/>
              </a:ext>
            </a:extLst>
          </p:cNvPr>
          <p:cNvPicPr>
            <a:picLocks noChangeAspect="1"/>
          </p:cNvPicPr>
          <p:nvPr/>
        </p:nvPicPr>
        <p:blipFill>
          <a:blip r:embed="rId4"/>
          <a:stretch>
            <a:fillRect/>
          </a:stretch>
        </p:blipFill>
        <p:spPr>
          <a:xfrm>
            <a:off x="5524500" y="1295400"/>
            <a:ext cx="6629400" cy="4810189"/>
          </a:xfrm>
          <a:prstGeom prst="rect">
            <a:avLst/>
          </a:prstGeom>
        </p:spPr>
      </p:pic>
    </p:spTree>
    <p:extLst>
      <p:ext uri="{BB962C8B-B14F-4D97-AF65-F5344CB8AC3E}">
        <p14:creationId xmlns:p14="http://schemas.microsoft.com/office/powerpoint/2010/main" val="69491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FEC71995-38A4-4F93-8340-4B7CFC0675BC}"/>
              </a:ext>
            </a:extLst>
          </p:cNvPr>
          <p:cNvSpPr txBox="1">
            <a:spLocks noChangeArrowheads="1"/>
          </p:cNvSpPr>
          <p:nvPr/>
        </p:nvSpPr>
        <p:spPr bwMode="auto">
          <a:xfrm>
            <a:off x="685800" y="228600"/>
            <a:ext cx="41910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重新提交训练任务</a:t>
            </a:r>
          </a:p>
        </p:txBody>
      </p:sp>
      <p:sp>
        <p:nvSpPr>
          <p:cNvPr id="4" name="文本框 3">
            <a:extLst>
              <a:ext uri="{FF2B5EF4-FFF2-40B4-BE49-F238E27FC236}">
                <a16:creationId xmlns:a16="http://schemas.microsoft.com/office/drawing/2014/main" id="{B14F9974-7AC9-443D-B549-478DF5484E6E}"/>
              </a:ext>
            </a:extLst>
          </p:cNvPr>
          <p:cNvSpPr txBox="1"/>
          <p:nvPr/>
        </p:nvSpPr>
        <p:spPr>
          <a:xfrm>
            <a:off x="838200" y="1011066"/>
            <a:ext cx="838200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训练管理里的完成任务里，成功或者失败的任务都可以选择重新提交，重新运行，一般用于失败后的任务，修改算例后的重新运行。</a:t>
            </a:r>
          </a:p>
        </p:txBody>
      </p:sp>
      <p:pic>
        <p:nvPicPr>
          <p:cNvPr id="6" name="图片 5">
            <a:extLst>
              <a:ext uri="{FF2B5EF4-FFF2-40B4-BE49-F238E27FC236}">
                <a16:creationId xmlns:a16="http://schemas.microsoft.com/office/drawing/2014/main" id="{A8F9CF46-F215-440C-BB9C-5A73ADBCEDA1}"/>
              </a:ext>
            </a:extLst>
          </p:cNvPr>
          <p:cNvPicPr>
            <a:picLocks noChangeAspect="1"/>
          </p:cNvPicPr>
          <p:nvPr/>
        </p:nvPicPr>
        <p:blipFill>
          <a:blip r:embed="rId2"/>
          <a:stretch>
            <a:fillRect/>
          </a:stretch>
        </p:blipFill>
        <p:spPr>
          <a:xfrm>
            <a:off x="228600" y="2133600"/>
            <a:ext cx="11734800" cy="3431434"/>
          </a:xfrm>
          <a:prstGeom prst="rect">
            <a:avLst/>
          </a:prstGeom>
        </p:spPr>
      </p:pic>
    </p:spTree>
    <p:extLst>
      <p:ext uri="{BB962C8B-B14F-4D97-AF65-F5344CB8AC3E}">
        <p14:creationId xmlns:p14="http://schemas.microsoft.com/office/powerpoint/2010/main" val="2286215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033" y="74972"/>
            <a:ext cx="10515600" cy="852487"/>
          </a:xfrm>
        </p:spPr>
        <p:txBody>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训练任务状态说明</a:t>
            </a:r>
          </a:p>
        </p:txBody>
      </p:sp>
      <p:sp>
        <p:nvSpPr>
          <p:cNvPr id="42" name="Rectangle 43"/>
          <p:cNvSpPr/>
          <p:nvPr/>
        </p:nvSpPr>
        <p:spPr>
          <a:xfrm>
            <a:off x="399474" y="3887808"/>
            <a:ext cx="11372468" cy="45719"/>
          </a:xfrm>
          <a:prstGeom prst="rect">
            <a:avLst/>
          </a:prstGeom>
          <a:solidFill>
            <a:srgbClr val="25B7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grpSp>
        <p:nvGrpSpPr>
          <p:cNvPr id="43" name="Group 22"/>
          <p:cNvGrpSpPr/>
          <p:nvPr/>
        </p:nvGrpSpPr>
        <p:grpSpPr>
          <a:xfrm>
            <a:off x="1490280" y="3573016"/>
            <a:ext cx="646764" cy="648072"/>
            <a:chOff x="2495600" y="3102417"/>
            <a:chExt cx="646764" cy="648072"/>
          </a:xfrm>
        </p:grpSpPr>
        <p:grpSp>
          <p:nvGrpSpPr>
            <p:cNvPr id="44" name="组合 79"/>
            <p:cNvGrpSpPr>
              <a:grpSpLocks/>
            </p:cNvGrpSpPr>
            <p:nvPr/>
          </p:nvGrpSpPr>
          <p:grpSpPr bwMode="auto">
            <a:xfrm>
              <a:off x="2495600" y="3102417"/>
              <a:ext cx="646764" cy="648072"/>
              <a:chOff x="6379729" y="2488774"/>
              <a:chExt cx="2513016" cy="2513016"/>
            </a:xfrm>
          </p:grpSpPr>
          <p:sp>
            <p:nvSpPr>
              <p:cNvPr id="4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ndParaRPr>
              </a:p>
            </p:txBody>
          </p:sp>
          <p:sp>
            <p:nvSpPr>
              <p:cNvPr id="47" name="任意多边形 83"/>
              <p:cNvSpPr/>
              <p:nvPr/>
            </p:nvSpPr>
            <p:spPr>
              <a:xfrm rot="16377237">
                <a:off x="6397834" y="2506880"/>
                <a:ext cx="2476803" cy="24768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45" name="椭圆 80"/>
            <p:cNvSpPr/>
            <p:nvPr/>
          </p:nvSpPr>
          <p:spPr bwMode="auto">
            <a:xfrm>
              <a:off x="2631544" y="3238636"/>
              <a:ext cx="374874" cy="37563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48" name="Group 23"/>
          <p:cNvGrpSpPr/>
          <p:nvPr/>
        </p:nvGrpSpPr>
        <p:grpSpPr>
          <a:xfrm>
            <a:off x="3740937" y="3573016"/>
            <a:ext cx="646764" cy="648072"/>
            <a:chOff x="2495600" y="3102417"/>
            <a:chExt cx="646764" cy="648072"/>
          </a:xfrm>
        </p:grpSpPr>
        <p:grpSp>
          <p:nvGrpSpPr>
            <p:cNvPr id="49" name="组合 79"/>
            <p:cNvGrpSpPr>
              <a:grpSpLocks/>
            </p:cNvGrpSpPr>
            <p:nvPr/>
          </p:nvGrpSpPr>
          <p:grpSpPr bwMode="auto">
            <a:xfrm>
              <a:off x="2495600" y="3102417"/>
              <a:ext cx="646764" cy="648072"/>
              <a:chOff x="6379729" y="2488774"/>
              <a:chExt cx="2513016" cy="2513016"/>
            </a:xfrm>
          </p:grpSpPr>
          <p:sp>
            <p:nvSpPr>
              <p:cNvPr id="5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ndParaRPr>
              </a:p>
            </p:txBody>
          </p:sp>
          <p:sp>
            <p:nvSpPr>
              <p:cNvPr id="52" name="任意多边形 83"/>
              <p:cNvSpPr/>
              <p:nvPr/>
            </p:nvSpPr>
            <p:spPr>
              <a:xfrm rot="16377237">
                <a:off x="6397834" y="2506880"/>
                <a:ext cx="2476803" cy="24768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50" name="椭圆 80"/>
            <p:cNvSpPr/>
            <p:nvPr/>
          </p:nvSpPr>
          <p:spPr bwMode="auto">
            <a:xfrm>
              <a:off x="2631544" y="3238636"/>
              <a:ext cx="374874" cy="375634"/>
            </a:xfrm>
            <a:prstGeom prst="ellipse">
              <a:avLst/>
            </a:prstGeom>
            <a:solidFill>
              <a:srgbClr val="F6A50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53" name="Group 28"/>
          <p:cNvGrpSpPr/>
          <p:nvPr/>
        </p:nvGrpSpPr>
        <p:grpSpPr>
          <a:xfrm>
            <a:off x="6205010" y="3561685"/>
            <a:ext cx="646764" cy="648072"/>
            <a:chOff x="2495600" y="3102417"/>
            <a:chExt cx="646764" cy="648072"/>
          </a:xfrm>
        </p:grpSpPr>
        <p:grpSp>
          <p:nvGrpSpPr>
            <p:cNvPr id="54" name="组合 79"/>
            <p:cNvGrpSpPr>
              <a:grpSpLocks/>
            </p:cNvGrpSpPr>
            <p:nvPr/>
          </p:nvGrpSpPr>
          <p:grpSpPr bwMode="auto">
            <a:xfrm>
              <a:off x="2495600" y="3102417"/>
              <a:ext cx="646764" cy="648072"/>
              <a:chOff x="6379729" y="2488774"/>
              <a:chExt cx="2513016" cy="2513016"/>
            </a:xfrm>
          </p:grpSpPr>
          <p:sp>
            <p:nvSpPr>
              <p:cNvPr id="5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ndParaRPr>
              </a:p>
            </p:txBody>
          </p:sp>
          <p:sp>
            <p:nvSpPr>
              <p:cNvPr id="57" name="任意多边形 83"/>
              <p:cNvSpPr/>
              <p:nvPr/>
            </p:nvSpPr>
            <p:spPr>
              <a:xfrm rot="16377237">
                <a:off x="6397834" y="2506880"/>
                <a:ext cx="2476803" cy="24768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55" name="椭圆 80"/>
            <p:cNvSpPr/>
            <p:nvPr/>
          </p:nvSpPr>
          <p:spPr bwMode="auto">
            <a:xfrm>
              <a:off x="2631544" y="3238636"/>
              <a:ext cx="374874" cy="375634"/>
            </a:xfrm>
            <a:prstGeom prst="ellipse">
              <a:avLst/>
            </a:prstGeom>
            <a:solidFill>
              <a:srgbClr val="585858"/>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58" name="Group 33"/>
          <p:cNvGrpSpPr/>
          <p:nvPr/>
        </p:nvGrpSpPr>
        <p:grpSpPr>
          <a:xfrm>
            <a:off x="10120137" y="3550308"/>
            <a:ext cx="646764" cy="648072"/>
            <a:chOff x="2495600" y="3102417"/>
            <a:chExt cx="646764" cy="648072"/>
          </a:xfrm>
        </p:grpSpPr>
        <p:grpSp>
          <p:nvGrpSpPr>
            <p:cNvPr id="59" name="组合 79"/>
            <p:cNvGrpSpPr>
              <a:grpSpLocks/>
            </p:cNvGrpSpPr>
            <p:nvPr/>
          </p:nvGrpSpPr>
          <p:grpSpPr bwMode="auto">
            <a:xfrm>
              <a:off x="2495600" y="3102417"/>
              <a:ext cx="646764" cy="648072"/>
              <a:chOff x="6379729" y="2488774"/>
              <a:chExt cx="2513016" cy="2513016"/>
            </a:xfrm>
          </p:grpSpPr>
          <p:sp>
            <p:nvSpPr>
              <p:cNvPr id="6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ndParaRPr>
              </a:p>
            </p:txBody>
          </p:sp>
          <p:sp>
            <p:nvSpPr>
              <p:cNvPr id="62" name="任意多边形 83"/>
              <p:cNvSpPr/>
              <p:nvPr/>
            </p:nvSpPr>
            <p:spPr>
              <a:xfrm rot="16377237">
                <a:off x="6397834" y="2506880"/>
                <a:ext cx="2476803" cy="24768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60" name="椭圆 80"/>
            <p:cNvSpPr/>
            <p:nvPr/>
          </p:nvSpPr>
          <p:spPr bwMode="auto">
            <a:xfrm>
              <a:off x="2631544" y="3238636"/>
              <a:ext cx="374874" cy="37563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63" name="Teardrop 44"/>
          <p:cNvSpPr/>
          <p:nvPr/>
        </p:nvSpPr>
        <p:spPr>
          <a:xfrm rot="8228570">
            <a:off x="1243892" y="2093999"/>
            <a:ext cx="1139536" cy="1177043"/>
          </a:xfrm>
          <a:prstGeom prst="teardrop">
            <a:avLst/>
          </a:prstGeom>
          <a:solidFill>
            <a:srgbClr val="F2F2F2"/>
          </a:solidFill>
          <a:ln w="38100" cap="flat" cmpd="sng" algn="ctr">
            <a:solidFill>
              <a:srgbClr val="25B7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4" name="Teardrop 45"/>
          <p:cNvSpPr/>
          <p:nvPr/>
        </p:nvSpPr>
        <p:spPr>
          <a:xfrm rot="8228570">
            <a:off x="3494549" y="2094000"/>
            <a:ext cx="1139536" cy="1177043"/>
          </a:xfrm>
          <a:prstGeom prst="teardrop">
            <a:avLst/>
          </a:prstGeom>
          <a:solidFill>
            <a:srgbClr val="F2F2F2"/>
          </a:solidFill>
          <a:ln w="38100" cap="flat" cmpd="sng" algn="ctr">
            <a:solidFill>
              <a:srgbClr val="F6A5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5" name="Teardrop 46"/>
          <p:cNvSpPr/>
          <p:nvPr/>
        </p:nvSpPr>
        <p:spPr>
          <a:xfrm rot="8228570">
            <a:off x="5958622" y="2091967"/>
            <a:ext cx="1139536" cy="1177043"/>
          </a:xfrm>
          <a:prstGeom prst="teardrop">
            <a:avLst/>
          </a:prstGeom>
          <a:solidFill>
            <a:srgbClr val="F2F2F2"/>
          </a:solidFill>
          <a:ln w="38100" cap="flat" cmpd="sng" algn="ctr">
            <a:solidFill>
              <a:srgbClr val="58585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6" name="Teardrop 47"/>
          <p:cNvSpPr/>
          <p:nvPr/>
        </p:nvSpPr>
        <p:spPr>
          <a:xfrm rot="8228570">
            <a:off x="9873751" y="2093407"/>
            <a:ext cx="1139536" cy="1177043"/>
          </a:xfrm>
          <a:prstGeom prst="teardrop">
            <a:avLst/>
          </a:prstGeom>
          <a:solidFill>
            <a:srgbClr val="F2F2F2"/>
          </a:solidFill>
          <a:ln w="38100" cap="flat" cmpd="sng" algn="ctr">
            <a:solidFill>
              <a:srgbClr val="FD710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7" name="TextBox 51"/>
          <p:cNvSpPr txBox="1"/>
          <p:nvPr/>
        </p:nvSpPr>
        <p:spPr>
          <a:xfrm>
            <a:off x="1461762" y="2511104"/>
            <a:ext cx="772071" cy="369332"/>
          </a:xfrm>
          <a:prstGeom prst="rect">
            <a:avLst/>
          </a:prstGeom>
          <a:noFill/>
        </p:spPr>
        <p:txBody>
          <a:bodyPr wrap="none" rtlCol="0">
            <a:spAutoFit/>
          </a:bodyPr>
          <a:lstStyle/>
          <a:p>
            <a:r>
              <a:rPr lang="en-US">
                <a:solidFill>
                  <a:prstClr val="black">
                    <a:lumMod val="50000"/>
                    <a:lumOff val="50000"/>
                  </a:prstClr>
                </a:solidFill>
                <a:latin typeface="Arial"/>
                <a:ea typeface="微软雅黑"/>
                <a:cs typeface="Arial" panose="020B0604020202020204" pitchFamily="34" charset="0"/>
              </a:rPr>
              <a:t>Step 1</a:t>
            </a:r>
            <a:endParaRPr lang="vi-VN">
              <a:solidFill>
                <a:prstClr val="black">
                  <a:lumMod val="50000"/>
                  <a:lumOff val="50000"/>
                </a:prstClr>
              </a:solidFill>
              <a:ea typeface="微软雅黑"/>
              <a:cs typeface="Arial" panose="020B0604020202020204" pitchFamily="34" charset="0"/>
            </a:endParaRPr>
          </a:p>
        </p:txBody>
      </p:sp>
      <p:sp>
        <p:nvSpPr>
          <p:cNvPr id="68" name="TextBox 52"/>
          <p:cNvSpPr txBox="1"/>
          <p:nvPr/>
        </p:nvSpPr>
        <p:spPr>
          <a:xfrm>
            <a:off x="3670186" y="2502378"/>
            <a:ext cx="772071" cy="369332"/>
          </a:xfrm>
          <a:prstGeom prst="rect">
            <a:avLst/>
          </a:prstGeom>
          <a:noFill/>
        </p:spPr>
        <p:txBody>
          <a:bodyPr wrap="none" rtlCol="0">
            <a:spAutoFit/>
          </a:bodyPr>
          <a:lstStyle/>
          <a:p>
            <a:r>
              <a:rPr lang="en-US">
                <a:solidFill>
                  <a:prstClr val="black">
                    <a:lumMod val="50000"/>
                    <a:lumOff val="50000"/>
                  </a:prstClr>
                </a:solidFill>
                <a:latin typeface="Arial"/>
                <a:ea typeface="微软雅黑"/>
                <a:cs typeface="Arial" panose="020B0604020202020204" pitchFamily="34" charset="0"/>
              </a:rPr>
              <a:t>Step 2</a:t>
            </a:r>
            <a:endParaRPr lang="vi-VN">
              <a:solidFill>
                <a:prstClr val="black">
                  <a:lumMod val="50000"/>
                  <a:lumOff val="50000"/>
                </a:prstClr>
              </a:solidFill>
              <a:ea typeface="微软雅黑"/>
              <a:cs typeface="Arial" panose="020B0604020202020204" pitchFamily="34" charset="0"/>
            </a:endParaRPr>
          </a:p>
        </p:txBody>
      </p:sp>
      <p:sp>
        <p:nvSpPr>
          <p:cNvPr id="69" name="TextBox 53"/>
          <p:cNvSpPr txBox="1"/>
          <p:nvPr/>
        </p:nvSpPr>
        <p:spPr>
          <a:xfrm>
            <a:off x="6142354" y="2513463"/>
            <a:ext cx="772071" cy="369332"/>
          </a:xfrm>
          <a:prstGeom prst="rect">
            <a:avLst/>
          </a:prstGeom>
          <a:noFill/>
        </p:spPr>
        <p:txBody>
          <a:bodyPr wrap="none" rtlCol="0">
            <a:spAutoFit/>
          </a:bodyPr>
          <a:lstStyle/>
          <a:p>
            <a:r>
              <a:rPr lang="en-US">
                <a:solidFill>
                  <a:prstClr val="black">
                    <a:lumMod val="50000"/>
                    <a:lumOff val="50000"/>
                  </a:prstClr>
                </a:solidFill>
                <a:latin typeface="Arial"/>
                <a:ea typeface="微软雅黑"/>
                <a:cs typeface="Arial" panose="020B0604020202020204" pitchFamily="34" charset="0"/>
              </a:rPr>
              <a:t>Step 3</a:t>
            </a:r>
            <a:endParaRPr lang="vi-VN">
              <a:solidFill>
                <a:prstClr val="black">
                  <a:lumMod val="50000"/>
                  <a:lumOff val="50000"/>
                </a:prstClr>
              </a:solidFill>
              <a:ea typeface="微软雅黑"/>
              <a:cs typeface="Arial" panose="020B0604020202020204" pitchFamily="34" charset="0"/>
            </a:endParaRPr>
          </a:p>
        </p:txBody>
      </p:sp>
      <p:sp>
        <p:nvSpPr>
          <p:cNvPr id="70" name="TextBox 54"/>
          <p:cNvSpPr txBox="1"/>
          <p:nvPr/>
        </p:nvSpPr>
        <p:spPr>
          <a:xfrm>
            <a:off x="10070943" y="2503409"/>
            <a:ext cx="851515" cy="369332"/>
          </a:xfrm>
          <a:prstGeom prst="rect">
            <a:avLst/>
          </a:prstGeom>
          <a:noFill/>
        </p:spPr>
        <p:txBody>
          <a:bodyPr wrap="none" rtlCol="0">
            <a:spAutoFit/>
          </a:bodyPr>
          <a:lstStyle/>
          <a:p>
            <a:r>
              <a:rPr lang="en-US" dirty="0">
                <a:solidFill>
                  <a:prstClr val="black">
                    <a:lumMod val="50000"/>
                    <a:lumOff val="50000"/>
                  </a:prstClr>
                </a:solidFill>
                <a:latin typeface="Arial"/>
                <a:ea typeface="微软雅黑"/>
                <a:cs typeface="Arial" panose="020B0604020202020204" pitchFamily="34" charset="0"/>
              </a:rPr>
              <a:t>Step 5</a:t>
            </a:r>
            <a:endParaRPr lang="vi-VN" dirty="0">
              <a:solidFill>
                <a:prstClr val="black">
                  <a:lumMod val="50000"/>
                  <a:lumOff val="50000"/>
                </a:prstClr>
              </a:solidFill>
              <a:ea typeface="微软雅黑"/>
              <a:cs typeface="Arial" panose="020B0604020202020204" pitchFamily="34" charset="0"/>
            </a:endParaRPr>
          </a:p>
        </p:txBody>
      </p:sp>
      <p:sp>
        <p:nvSpPr>
          <p:cNvPr id="71" name="TextBox 55"/>
          <p:cNvSpPr txBox="1"/>
          <p:nvPr/>
        </p:nvSpPr>
        <p:spPr>
          <a:xfrm>
            <a:off x="1104327" y="4347642"/>
            <a:ext cx="1418665" cy="400110"/>
          </a:xfrm>
          <a:prstGeom prst="rect">
            <a:avLst/>
          </a:prstGeom>
          <a:noFill/>
        </p:spPr>
        <p:txBody>
          <a:bodyPr wrap="square" rtlCol="0">
            <a:spAutoFit/>
          </a:bodyPr>
          <a:lstStyle/>
          <a:p>
            <a:r>
              <a:rPr lang="zh-CN" altLang="en-US" sz="2000" b="1" dirty="0">
                <a:solidFill>
                  <a:prstClr val="black">
                    <a:lumMod val="65000"/>
                    <a:lumOff val="35000"/>
                  </a:prstClr>
                </a:solidFill>
                <a:latin typeface="Arial"/>
                <a:ea typeface="微软雅黑"/>
              </a:rPr>
              <a:t>排队中</a:t>
            </a:r>
            <a:r>
              <a:rPr lang="en-US" sz="2000" dirty="0">
                <a:solidFill>
                  <a:prstClr val="black">
                    <a:lumMod val="65000"/>
                    <a:lumOff val="35000"/>
                  </a:prstClr>
                </a:solidFill>
                <a:latin typeface="Arial"/>
                <a:ea typeface="微软雅黑"/>
              </a:rPr>
              <a:t> </a:t>
            </a:r>
          </a:p>
        </p:txBody>
      </p:sp>
      <p:sp>
        <p:nvSpPr>
          <p:cNvPr id="72" name="TextBox 56"/>
          <p:cNvSpPr txBox="1"/>
          <p:nvPr/>
        </p:nvSpPr>
        <p:spPr>
          <a:xfrm>
            <a:off x="3287752" y="4347642"/>
            <a:ext cx="1918459" cy="400110"/>
          </a:xfrm>
          <a:prstGeom prst="rect">
            <a:avLst/>
          </a:prstGeom>
          <a:noFill/>
        </p:spPr>
        <p:txBody>
          <a:bodyPr wrap="square" rtlCol="0">
            <a:spAutoFit/>
          </a:bodyPr>
          <a:lstStyle/>
          <a:p>
            <a:r>
              <a:rPr lang="zh-CN" altLang="en-US" sz="2000" b="1" dirty="0">
                <a:solidFill>
                  <a:prstClr val="black">
                    <a:lumMod val="65000"/>
                    <a:lumOff val="35000"/>
                  </a:prstClr>
                </a:solidFill>
                <a:latin typeface="Arial"/>
                <a:ea typeface="微软雅黑"/>
              </a:rPr>
              <a:t>数据集拉取中</a:t>
            </a:r>
            <a:endParaRPr lang="en-US" sz="2000" b="1" dirty="0">
              <a:solidFill>
                <a:prstClr val="black">
                  <a:lumMod val="65000"/>
                  <a:lumOff val="35000"/>
                </a:prstClr>
              </a:solidFill>
              <a:latin typeface="Arial"/>
              <a:ea typeface="微软雅黑"/>
            </a:endParaRPr>
          </a:p>
        </p:txBody>
      </p:sp>
      <p:sp>
        <p:nvSpPr>
          <p:cNvPr id="73" name="TextBox 57"/>
          <p:cNvSpPr txBox="1"/>
          <p:nvPr/>
        </p:nvSpPr>
        <p:spPr>
          <a:xfrm>
            <a:off x="5927691" y="4350659"/>
            <a:ext cx="1598336" cy="400110"/>
          </a:xfrm>
          <a:prstGeom prst="rect">
            <a:avLst/>
          </a:prstGeom>
          <a:noFill/>
        </p:spPr>
        <p:txBody>
          <a:bodyPr wrap="square" rtlCol="0">
            <a:spAutoFit/>
          </a:bodyPr>
          <a:lstStyle/>
          <a:p>
            <a:r>
              <a:rPr lang="zh-CN" altLang="en-US" sz="2000" b="1" dirty="0">
                <a:solidFill>
                  <a:prstClr val="black">
                    <a:lumMod val="65000"/>
                    <a:lumOff val="35000"/>
                  </a:prstClr>
                </a:solidFill>
                <a:latin typeface="Arial"/>
                <a:ea typeface="微软雅黑"/>
              </a:rPr>
              <a:t>镜像拉取中</a:t>
            </a:r>
            <a:r>
              <a:rPr lang="en-US" sz="2000" b="1" dirty="0">
                <a:solidFill>
                  <a:prstClr val="black">
                    <a:lumMod val="65000"/>
                    <a:lumOff val="35000"/>
                  </a:prstClr>
                </a:solidFill>
                <a:latin typeface="Arial"/>
                <a:ea typeface="微软雅黑"/>
              </a:rPr>
              <a:t> </a:t>
            </a:r>
          </a:p>
        </p:txBody>
      </p:sp>
      <p:sp>
        <p:nvSpPr>
          <p:cNvPr id="74" name="TextBox 58"/>
          <p:cNvSpPr txBox="1"/>
          <p:nvPr/>
        </p:nvSpPr>
        <p:spPr>
          <a:xfrm>
            <a:off x="9921622" y="4347642"/>
            <a:ext cx="1418665" cy="400110"/>
          </a:xfrm>
          <a:prstGeom prst="rect">
            <a:avLst/>
          </a:prstGeom>
          <a:noFill/>
        </p:spPr>
        <p:txBody>
          <a:bodyPr wrap="square" rtlCol="0">
            <a:spAutoFit/>
          </a:bodyPr>
          <a:lstStyle/>
          <a:p>
            <a:r>
              <a:rPr lang="zh-CN" altLang="en-US" sz="2000" b="1" dirty="0">
                <a:solidFill>
                  <a:prstClr val="black">
                    <a:lumMod val="65000"/>
                    <a:lumOff val="35000"/>
                  </a:prstClr>
                </a:solidFill>
                <a:latin typeface="Arial"/>
                <a:ea typeface="微软雅黑"/>
              </a:rPr>
              <a:t>完成</a:t>
            </a:r>
            <a:r>
              <a:rPr lang="en-US" altLang="zh-CN" sz="2000" b="1" dirty="0">
                <a:solidFill>
                  <a:prstClr val="black">
                    <a:lumMod val="65000"/>
                    <a:lumOff val="35000"/>
                  </a:prstClr>
                </a:solidFill>
                <a:latin typeface="Arial"/>
                <a:ea typeface="微软雅黑"/>
              </a:rPr>
              <a:t>/</a:t>
            </a:r>
            <a:r>
              <a:rPr lang="zh-CN" altLang="en-US" sz="2000" b="1" dirty="0">
                <a:solidFill>
                  <a:prstClr val="black">
                    <a:lumMod val="65000"/>
                    <a:lumOff val="35000"/>
                  </a:prstClr>
                </a:solidFill>
                <a:latin typeface="Arial"/>
                <a:ea typeface="微软雅黑"/>
              </a:rPr>
              <a:t>错误</a:t>
            </a:r>
            <a:endParaRPr lang="en-US" sz="2000" b="1" dirty="0">
              <a:solidFill>
                <a:prstClr val="black">
                  <a:lumMod val="65000"/>
                  <a:lumOff val="35000"/>
                </a:prstClr>
              </a:solidFill>
              <a:latin typeface="Arial"/>
              <a:ea typeface="微软雅黑"/>
            </a:endParaRPr>
          </a:p>
        </p:txBody>
      </p:sp>
      <p:sp>
        <p:nvSpPr>
          <p:cNvPr id="75" name="Content Placeholder 2"/>
          <p:cNvSpPr txBox="1">
            <a:spLocks/>
          </p:cNvSpPr>
          <p:nvPr/>
        </p:nvSpPr>
        <p:spPr>
          <a:xfrm>
            <a:off x="407368" y="4761159"/>
            <a:ext cx="2808312" cy="11693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prstClr val="black">
                    <a:lumMod val="50000"/>
                    <a:lumOff val="50000"/>
                  </a:prstClr>
                </a:solidFill>
                <a:latin typeface="Arial"/>
                <a:ea typeface="微软雅黑"/>
              </a:rPr>
              <a:t>1.</a:t>
            </a:r>
            <a:r>
              <a:rPr lang="zh-CN" altLang="en-US" sz="1400" dirty="0">
                <a:solidFill>
                  <a:prstClr val="black">
                    <a:lumMod val="50000"/>
                    <a:lumOff val="50000"/>
                  </a:prstClr>
                </a:solidFill>
                <a:latin typeface="Arial"/>
                <a:ea typeface="微软雅黑"/>
              </a:rPr>
              <a:t>业务层排队：提交的任务资源超过个人最大资源配额情况</a:t>
            </a:r>
            <a:endParaRPr lang="en-US" altLang="zh-CN" sz="1400" dirty="0">
              <a:solidFill>
                <a:prstClr val="black">
                  <a:lumMod val="50000"/>
                  <a:lumOff val="50000"/>
                </a:prstClr>
              </a:solidFill>
              <a:latin typeface="Arial"/>
              <a:ea typeface="微软雅黑"/>
            </a:endParaRPr>
          </a:p>
          <a:p>
            <a:pPr marL="0" indent="0">
              <a:buFont typeface="Arial" panose="020B0604020202020204" pitchFamily="34" charset="0"/>
              <a:buNone/>
            </a:pPr>
            <a:r>
              <a:rPr lang="en-US" sz="1400" dirty="0">
                <a:solidFill>
                  <a:prstClr val="black">
                    <a:lumMod val="50000"/>
                    <a:lumOff val="50000"/>
                  </a:prstClr>
                </a:solidFill>
                <a:latin typeface="Arial"/>
                <a:ea typeface="微软雅黑"/>
              </a:rPr>
              <a:t>2.</a:t>
            </a:r>
            <a:r>
              <a:rPr lang="zh-CN" altLang="en-US" sz="1400" dirty="0">
                <a:solidFill>
                  <a:prstClr val="black">
                    <a:lumMod val="50000"/>
                    <a:lumOff val="50000"/>
                  </a:prstClr>
                </a:solidFill>
                <a:latin typeface="Arial"/>
                <a:ea typeface="微软雅黑"/>
              </a:rPr>
              <a:t>资源排队：底层资源组中的资源不足进行任务排队</a:t>
            </a:r>
            <a:endParaRPr lang="en-US" sz="1400" dirty="0">
              <a:solidFill>
                <a:prstClr val="black">
                  <a:lumMod val="50000"/>
                  <a:lumOff val="50000"/>
                </a:prstClr>
              </a:solidFill>
              <a:latin typeface="Arial"/>
              <a:ea typeface="微软雅黑"/>
            </a:endParaRPr>
          </a:p>
        </p:txBody>
      </p:sp>
      <p:sp>
        <p:nvSpPr>
          <p:cNvPr id="76" name="Content Placeholder 2"/>
          <p:cNvSpPr txBox="1">
            <a:spLocks/>
          </p:cNvSpPr>
          <p:nvPr/>
        </p:nvSpPr>
        <p:spPr>
          <a:xfrm>
            <a:off x="3040298" y="4746477"/>
            <a:ext cx="2655305" cy="729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400" dirty="0">
                <a:solidFill>
                  <a:prstClr val="black">
                    <a:lumMod val="50000"/>
                    <a:lumOff val="50000"/>
                  </a:prstClr>
                </a:solidFill>
                <a:latin typeface="Arial"/>
                <a:ea typeface="微软雅黑"/>
              </a:rPr>
              <a:t>把数据集下载到任务运行的计算节点上，如果存在就不下载。</a:t>
            </a:r>
            <a:br>
              <a:rPr lang="en-US" altLang="zh-CN" sz="1400" dirty="0">
                <a:solidFill>
                  <a:prstClr val="black">
                    <a:lumMod val="50000"/>
                    <a:lumOff val="50000"/>
                  </a:prstClr>
                </a:solidFill>
                <a:latin typeface="Arial"/>
                <a:ea typeface="微软雅黑"/>
              </a:rPr>
            </a:br>
            <a:r>
              <a:rPr lang="zh-CN" altLang="en-US" sz="1400" dirty="0">
                <a:solidFill>
                  <a:prstClr val="black">
                    <a:lumMod val="50000"/>
                    <a:lumOff val="50000"/>
                  </a:prstClr>
                </a:solidFill>
                <a:latin typeface="Arial"/>
                <a:ea typeface="微软雅黑"/>
              </a:rPr>
              <a:t>如果勾选更新数据集，会强制拉取新的数据集到计算节点上</a:t>
            </a:r>
            <a:endParaRPr lang="en-US" sz="1400" dirty="0">
              <a:solidFill>
                <a:prstClr val="black">
                  <a:lumMod val="50000"/>
                  <a:lumOff val="50000"/>
                </a:prstClr>
              </a:solidFill>
              <a:latin typeface="Arial"/>
              <a:ea typeface="微软雅黑"/>
            </a:endParaRPr>
          </a:p>
        </p:txBody>
      </p:sp>
      <p:sp>
        <p:nvSpPr>
          <p:cNvPr id="77" name="Content Placeholder 2"/>
          <p:cNvSpPr txBox="1">
            <a:spLocks/>
          </p:cNvSpPr>
          <p:nvPr/>
        </p:nvSpPr>
        <p:spPr>
          <a:xfrm>
            <a:off x="5710424" y="4755830"/>
            <a:ext cx="1815603" cy="729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400" dirty="0">
                <a:solidFill>
                  <a:prstClr val="black">
                    <a:lumMod val="50000"/>
                    <a:lumOff val="50000"/>
                  </a:prstClr>
                </a:solidFill>
                <a:latin typeface="Arial"/>
                <a:ea typeface="微软雅黑"/>
              </a:rPr>
              <a:t>把镜像下载到任务运行的计算节点上，如果存在就不下载</a:t>
            </a:r>
            <a:endParaRPr lang="en-US" sz="1400" dirty="0">
              <a:solidFill>
                <a:prstClr val="black">
                  <a:lumMod val="50000"/>
                  <a:lumOff val="50000"/>
                </a:prstClr>
              </a:solidFill>
              <a:latin typeface="Arial"/>
              <a:ea typeface="微软雅黑"/>
            </a:endParaRPr>
          </a:p>
        </p:txBody>
      </p:sp>
      <p:sp>
        <p:nvSpPr>
          <p:cNvPr id="78" name="Content Placeholder 2"/>
          <p:cNvSpPr txBox="1">
            <a:spLocks/>
          </p:cNvSpPr>
          <p:nvPr/>
        </p:nvSpPr>
        <p:spPr>
          <a:xfrm>
            <a:off x="9736428" y="4755830"/>
            <a:ext cx="2048204" cy="15548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400" dirty="0">
                <a:solidFill>
                  <a:prstClr val="black">
                    <a:lumMod val="50000"/>
                    <a:lumOff val="50000"/>
                  </a:prstClr>
                </a:solidFill>
                <a:latin typeface="Arial"/>
                <a:ea typeface="微软雅黑"/>
              </a:rPr>
              <a:t>运行的任务完成后，该任务自动到完成任务列表中，可以查看输出日志和模型</a:t>
            </a:r>
            <a:br>
              <a:rPr lang="en-US" altLang="zh-CN" sz="1400" dirty="0">
                <a:solidFill>
                  <a:prstClr val="black">
                    <a:lumMod val="50000"/>
                    <a:lumOff val="50000"/>
                  </a:prstClr>
                </a:solidFill>
                <a:latin typeface="Arial"/>
                <a:ea typeface="微软雅黑"/>
              </a:rPr>
            </a:br>
            <a:r>
              <a:rPr lang="zh-CN" altLang="en-US" sz="1400" dirty="0">
                <a:solidFill>
                  <a:prstClr val="black">
                    <a:lumMod val="50000"/>
                    <a:lumOff val="50000"/>
                  </a:prstClr>
                </a:solidFill>
                <a:latin typeface="Arial"/>
                <a:ea typeface="微软雅黑"/>
              </a:rPr>
              <a:t>如果任务运行中错误，也自动到完成任务中，但状态是错误状态</a:t>
            </a:r>
            <a:endParaRPr lang="en-US" sz="1400" dirty="0">
              <a:solidFill>
                <a:prstClr val="black">
                  <a:lumMod val="50000"/>
                  <a:lumOff val="50000"/>
                </a:prstClr>
              </a:solidFill>
              <a:latin typeface="Arial"/>
              <a:ea typeface="微软雅黑"/>
            </a:endParaRPr>
          </a:p>
        </p:txBody>
      </p:sp>
      <p:grpSp>
        <p:nvGrpSpPr>
          <p:cNvPr id="88" name="Group 22"/>
          <p:cNvGrpSpPr/>
          <p:nvPr/>
        </p:nvGrpSpPr>
        <p:grpSpPr>
          <a:xfrm>
            <a:off x="8343773" y="3586565"/>
            <a:ext cx="646764" cy="648072"/>
            <a:chOff x="2495600" y="3102417"/>
            <a:chExt cx="646764" cy="648072"/>
          </a:xfrm>
        </p:grpSpPr>
        <p:grpSp>
          <p:nvGrpSpPr>
            <p:cNvPr id="89" name="组合 79"/>
            <p:cNvGrpSpPr>
              <a:grpSpLocks/>
            </p:cNvGrpSpPr>
            <p:nvPr/>
          </p:nvGrpSpPr>
          <p:grpSpPr bwMode="auto">
            <a:xfrm>
              <a:off x="2495600" y="3102417"/>
              <a:ext cx="646764" cy="648072"/>
              <a:chOff x="6379729" y="2488774"/>
              <a:chExt cx="2513016" cy="2513016"/>
            </a:xfrm>
          </p:grpSpPr>
          <p:sp>
            <p:nvSpPr>
              <p:cNvPr id="9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ndParaRPr>
              </a:p>
            </p:txBody>
          </p:sp>
          <p:sp>
            <p:nvSpPr>
              <p:cNvPr id="92" name="任意多边形 83"/>
              <p:cNvSpPr/>
              <p:nvPr/>
            </p:nvSpPr>
            <p:spPr>
              <a:xfrm rot="16377237">
                <a:off x="6397834" y="2506880"/>
                <a:ext cx="2476803" cy="24768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90" name="椭圆 80"/>
            <p:cNvSpPr/>
            <p:nvPr/>
          </p:nvSpPr>
          <p:spPr bwMode="auto">
            <a:xfrm>
              <a:off x="2631544" y="3238636"/>
              <a:ext cx="374874" cy="375634"/>
            </a:xfrm>
            <a:prstGeom prst="ellipse">
              <a:avLst/>
            </a:prstGeom>
            <a:solidFill>
              <a:srgbClr val="00B05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grpSp>
      <p:sp>
        <p:nvSpPr>
          <p:cNvPr id="93" name="Teardrop 44"/>
          <p:cNvSpPr/>
          <p:nvPr/>
        </p:nvSpPr>
        <p:spPr>
          <a:xfrm rot="8228570">
            <a:off x="8097385" y="2107548"/>
            <a:ext cx="1139536" cy="1177043"/>
          </a:xfrm>
          <a:prstGeom prst="teardrop">
            <a:avLst/>
          </a:prstGeom>
          <a:solidFill>
            <a:srgbClr val="F2F2F2"/>
          </a:solidFill>
          <a:ln w="38100" cap="flat" cmpd="sng" algn="ctr">
            <a:solidFill>
              <a:srgbClr val="25B7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a:ea typeface="微软雅黑"/>
              <a:cs typeface="+mn-cs"/>
            </a:endParaRPr>
          </a:p>
        </p:txBody>
      </p:sp>
      <p:sp>
        <p:nvSpPr>
          <p:cNvPr id="94" name="TextBox 51"/>
          <p:cNvSpPr txBox="1"/>
          <p:nvPr/>
        </p:nvSpPr>
        <p:spPr>
          <a:xfrm>
            <a:off x="8315255" y="2524653"/>
            <a:ext cx="851515" cy="369332"/>
          </a:xfrm>
          <a:prstGeom prst="rect">
            <a:avLst/>
          </a:prstGeom>
          <a:noFill/>
        </p:spPr>
        <p:txBody>
          <a:bodyPr wrap="none" rtlCol="0">
            <a:spAutoFit/>
          </a:bodyPr>
          <a:lstStyle/>
          <a:p>
            <a:r>
              <a:rPr lang="en-US" dirty="0">
                <a:solidFill>
                  <a:prstClr val="black">
                    <a:lumMod val="50000"/>
                    <a:lumOff val="50000"/>
                  </a:prstClr>
                </a:solidFill>
                <a:latin typeface="Arial"/>
                <a:ea typeface="微软雅黑"/>
                <a:cs typeface="Arial" panose="020B0604020202020204" pitchFamily="34" charset="0"/>
              </a:rPr>
              <a:t>Step 4</a:t>
            </a:r>
            <a:endParaRPr lang="vi-VN" dirty="0">
              <a:solidFill>
                <a:prstClr val="black">
                  <a:lumMod val="50000"/>
                  <a:lumOff val="50000"/>
                </a:prstClr>
              </a:solidFill>
              <a:ea typeface="微软雅黑"/>
              <a:cs typeface="Arial" panose="020B0604020202020204" pitchFamily="34" charset="0"/>
            </a:endParaRPr>
          </a:p>
        </p:txBody>
      </p:sp>
      <p:sp>
        <p:nvSpPr>
          <p:cNvPr id="95" name="TextBox 55"/>
          <p:cNvSpPr txBox="1"/>
          <p:nvPr/>
        </p:nvSpPr>
        <p:spPr>
          <a:xfrm>
            <a:off x="8094177" y="4320455"/>
            <a:ext cx="1418665" cy="400110"/>
          </a:xfrm>
          <a:prstGeom prst="rect">
            <a:avLst/>
          </a:prstGeom>
          <a:noFill/>
        </p:spPr>
        <p:txBody>
          <a:bodyPr wrap="square" rtlCol="0">
            <a:spAutoFit/>
          </a:bodyPr>
          <a:lstStyle/>
          <a:p>
            <a:r>
              <a:rPr lang="zh-CN" altLang="en-US" sz="2000" b="1" dirty="0">
                <a:solidFill>
                  <a:prstClr val="black">
                    <a:lumMod val="65000"/>
                    <a:lumOff val="35000"/>
                  </a:prstClr>
                </a:solidFill>
                <a:latin typeface="Arial"/>
                <a:ea typeface="微软雅黑"/>
              </a:rPr>
              <a:t>运行中</a:t>
            </a:r>
            <a:r>
              <a:rPr lang="en-US" sz="2000" b="1" dirty="0">
                <a:solidFill>
                  <a:prstClr val="black">
                    <a:lumMod val="65000"/>
                    <a:lumOff val="35000"/>
                  </a:prstClr>
                </a:solidFill>
                <a:latin typeface="Arial"/>
                <a:ea typeface="微软雅黑"/>
              </a:rPr>
              <a:t> </a:t>
            </a:r>
          </a:p>
        </p:txBody>
      </p:sp>
      <p:sp>
        <p:nvSpPr>
          <p:cNvPr id="96" name="Content Placeholder 2"/>
          <p:cNvSpPr txBox="1">
            <a:spLocks/>
          </p:cNvSpPr>
          <p:nvPr/>
        </p:nvSpPr>
        <p:spPr>
          <a:xfrm>
            <a:off x="7651122" y="4742653"/>
            <a:ext cx="1815603" cy="729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400" dirty="0">
                <a:solidFill>
                  <a:prstClr val="black">
                    <a:lumMod val="50000"/>
                    <a:lumOff val="50000"/>
                  </a:prstClr>
                </a:solidFill>
                <a:latin typeface="Arial"/>
                <a:ea typeface="微软雅黑"/>
              </a:rPr>
              <a:t>表示任务成功运行</a:t>
            </a:r>
            <a:endParaRPr lang="en-US" sz="1400" dirty="0">
              <a:solidFill>
                <a:prstClr val="black">
                  <a:lumMod val="50000"/>
                  <a:lumOff val="50000"/>
                </a:prstClr>
              </a:solidFill>
              <a:latin typeface="Arial"/>
              <a:ea typeface="微软雅黑"/>
            </a:endParaRPr>
          </a:p>
        </p:txBody>
      </p:sp>
    </p:spTree>
    <p:extLst>
      <p:ext uri="{BB962C8B-B14F-4D97-AF65-F5344CB8AC3E}">
        <p14:creationId xmlns:p14="http://schemas.microsoft.com/office/powerpoint/2010/main" val="3536939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4290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lnSpc>
                <a:spcPct val="90000"/>
              </a:lnSpc>
              <a:spcBef>
                <a:spcPct val="0"/>
              </a:spcBef>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监控训练任务</a:t>
            </a:r>
          </a:p>
        </p:txBody>
      </p:sp>
      <p:sp>
        <p:nvSpPr>
          <p:cNvPr id="6" name="文本框 5">
            <a:extLst>
              <a:ext uri="{FF2B5EF4-FFF2-40B4-BE49-F238E27FC236}">
                <a16:creationId xmlns:a16="http://schemas.microsoft.com/office/drawing/2014/main" id="{32BC9803-6656-4B12-B190-41DA30CD639B}"/>
              </a:ext>
            </a:extLst>
          </p:cNvPr>
          <p:cNvSpPr txBox="1"/>
          <p:nvPr/>
        </p:nvSpPr>
        <p:spPr>
          <a:xfrm>
            <a:off x="304800" y="1498154"/>
            <a:ext cx="3009362" cy="3372462"/>
          </a:xfrm>
          <a:prstGeom prst="rect">
            <a:avLst/>
          </a:prstGeom>
          <a:noFill/>
        </p:spPr>
        <p:txBody>
          <a:bodyPr wrap="square" rtlCol="0">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可以通过任务日志，查看训练任务的输出内容</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通过容器实例，查看容器的资源运行情况</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基本信息，可以查看容器的基本配置情况</a:t>
            </a:r>
          </a:p>
        </p:txBody>
      </p:sp>
      <p:pic>
        <p:nvPicPr>
          <p:cNvPr id="7" name="图片 6">
            <a:extLst>
              <a:ext uri="{FF2B5EF4-FFF2-40B4-BE49-F238E27FC236}">
                <a16:creationId xmlns:a16="http://schemas.microsoft.com/office/drawing/2014/main" id="{F55FAF80-7EEC-4968-8F74-337302074BC6}"/>
              </a:ext>
            </a:extLst>
          </p:cNvPr>
          <p:cNvPicPr>
            <a:picLocks noChangeAspect="1"/>
          </p:cNvPicPr>
          <p:nvPr/>
        </p:nvPicPr>
        <p:blipFill>
          <a:blip r:embed="rId4"/>
          <a:stretch>
            <a:fillRect/>
          </a:stretch>
        </p:blipFill>
        <p:spPr>
          <a:xfrm>
            <a:off x="3314162" y="4370403"/>
            <a:ext cx="8877838" cy="1875136"/>
          </a:xfrm>
          <a:prstGeom prst="rect">
            <a:avLst/>
          </a:prstGeom>
        </p:spPr>
      </p:pic>
      <p:pic>
        <p:nvPicPr>
          <p:cNvPr id="9" name="图片 8">
            <a:extLst>
              <a:ext uri="{FF2B5EF4-FFF2-40B4-BE49-F238E27FC236}">
                <a16:creationId xmlns:a16="http://schemas.microsoft.com/office/drawing/2014/main" id="{177860C8-E94C-4493-A8A4-BF64B3AAA835}"/>
              </a:ext>
            </a:extLst>
          </p:cNvPr>
          <p:cNvPicPr>
            <a:picLocks noChangeAspect="1"/>
          </p:cNvPicPr>
          <p:nvPr/>
        </p:nvPicPr>
        <p:blipFill>
          <a:blip r:embed="rId5"/>
          <a:stretch>
            <a:fillRect/>
          </a:stretch>
        </p:blipFill>
        <p:spPr>
          <a:xfrm>
            <a:off x="3284547" y="1207926"/>
            <a:ext cx="4738688" cy="3170253"/>
          </a:xfrm>
          <a:prstGeom prst="rect">
            <a:avLst/>
          </a:prstGeom>
        </p:spPr>
      </p:pic>
      <p:pic>
        <p:nvPicPr>
          <p:cNvPr id="11" name="图片 10">
            <a:extLst>
              <a:ext uri="{FF2B5EF4-FFF2-40B4-BE49-F238E27FC236}">
                <a16:creationId xmlns:a16="http://schemas.microsoft.com/office/drawing/2014/main" id="{A4B48D63-6BA5-45B1-BEF7-4894633AA64A}"/>
              </a:ext>
            </a:extLst>
          </p:cNvPr>
          <p:cNvPicPr>
            <a:picLocks noChangeAspect="1"/>
          </p:cNvPicPr>
          <p:nvPr/>
        </p:nvPicPr>
        <p:blipFill>
          <a:blip r:embed="rId6"/>
          <a:stretch>
            <a:fillRect/>
          </a:stretch>
        </p:blipFill>
        <p:spPr>
          <a:xfrm>
            <a:off x="8229600" y="1207926"/>
            <a:ext cx="3352800" cy="2903016"/>
          </a:xfrm>
          <a:prstGeom prst="rect">
            <a:avLst/>
          </a:prstGeom>
        </p:spPr>
      </p:pic>
    </p:spTree>
    <p:extLst>
      <p:ext uri="{BB962C8B-B14F-4D97-AF65-F5344CB8AC3E}">
        <p14:creationId xmlns:p14="http://schemas.microsoft.com/office/powerpoint/2010/main" val="1310266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3733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训练任务演示</a:t>
            </a:r>
          </a:p>
        </p:txBody>
      </p:sp>
      <p:sp>
        <p:nvSpPr>
          <p:cNvPr id="9" name="Content Placeholder 2">
            <a:extLst>
              <a:ext uri="{FF2B5EF4-FFF2-40B4-BE49-F238E27FC236}">
                <a16:creationId xmlns:a16="http://schemas.microsoft.com/office/drawing/2014/main" id="{491DAABB-5D21-4455-AF65-B462697650C7}"/>
              </a:ext>
            </a:extLst>
          </p:cNvPr>
          <p:cNvSpPr txBox="1">
            <a:spLocks/>
          </p:cNvSpPr>
          <p:nvPr/>
        </p:nvSpPr>
        <p:spPr>
          <a:xfrm>
            <a:off x="685800" y="1066800"/>
            <a:ext cx="11277600" cy="5181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1600" dirty="0">
                <a:latin typeface="Arial"/>
                <a:ea typeface="微软雅黑"/>
              </a:rPr>
              <a:t>注意：</a:t>
            </a:r>
            <a:endParaRPr lang="en-US" altLang="zh-CN" sz="1600" dirty="0">
              <a:latin typeface="Arial"/>
              <a:ea typeface="微软雅黑"/>
            </a:endParaRPr>
          </a:p>
          <a:p>
            <a:pPr marL="0" indent="0">
              <a:lnSpc>
                <a:spcPct val="150000"/>
              </a:lnSpc>
              <a:buNone/>
            </a:pPr>
            <a:r>
              <a:rPr lang="zh-CN" altLang="en-US" sz="1600" dirty="0">
                <a:latin typeface="Arial"/>
                <a:ea typeface="微软雅黑"/>
              </a:rPr>
              <a:t>    新创建的用户，家目录下都有</a:t>
            </a:r>
            <a:r>
              <a:rPr lang="en-US" altLang="zh-CN" sz="1600" dirty="0">
                <a:latin typeface="Arial"/>
                <a:ea typeface="微软雅黑"/>
              </a:rPr>
              <a:t>models</a:t>
            </a:r>
            <a:r>
              <a:rPr lang="zh-CN" altLang="en-US" sz="1600" dirty="0">
                <a:latin typeface="Arial"/>
                <a:ea typeface="微软雅黑"/>
              </a:rPr>
              <a:t>和</a:t>
            </a:r>
            <a:r>
              <a:rPr lang="en-US" altLang="zh-CN" sz="1600" dirty="0">
                <a:latin typeface="Arial"/>
                <a:ea typeface="微软雅黑"/>
              </a:rPr>
              <a:t>visualization</a:t>
            </a:r>
            <a:r>
              <a:rPr lang="zh-CN" altLang="en-US" sz="1600" dirty="0">
                <a:latin typeface="Arial"/>
                <a:ea typeface="微软雅黑"/>
              </a:rPr>
              <a:t>目录，用于用户提交测试任务测试</a:t>
            </a:r>
            <a:r>
              <a:rPr lang="en-US" altLang="zh-CN" sz="1600" dirty="0" err="1">
                <a:latin typeface="Arial"/>
                <a:ea typeface="微软雅黑"/>
              </a:rPr>
              <a:t>caffe</a:t>
            </a:r>
            <a:r>
              <a:rPr lang="zh-CN" altLang="en-US" sz="1600" dirty="0">
                <a:latin typeface="Arial"/>
                <a:ea typeface="微软雅黑"/>
              </a:rPr>
              <a:t>、</a:t>
            </a:r>
            <a:r>
              <a:rPr lang="en-US" altLang="zh-CN" sz="1600" dirty="0" err="1">
                <a:latin typeface="Arial"/>
                <a:ea typeface="微软雅黑"/>
              </a:rPr>
              <a:t>tensorflow</a:t>
            </a:r>
            <a:r>
              <a:rPr lang="zh-CN" altLang="en-US" sz="1600" dirty="0">
                <a:latin typeface="Arial"/>
                <a:ea typeface="微软雅黑"/>
              </a:rPr>
              <a:t>、</a:t>
            </a:r>
            <a:r>
              <a:rPr lang="en-US" altLang="zh-CN" sz="1600" dirty="0" err="1">
                <a:latin typeface="Arial"/>
                <a:ea typeface="微软雅黑"/>
              </a:rPr>
              <a:t>mxnet</a:t>
            </a:r>
            <a:r>
              <a:rPr lang="zh-CN" altLang="en-US" sz="1600" dirty="0">
                <a:latin typeface="Arial"/>
                <a:ea typeface="微软雅黑"/>
              </a:rPr>
              <a:t>、</a:t>
            </a:r>
            <a:r>
              <a:rPr lang="en-US" altLang="zh-CN" sz="1600" dirty="0" err="1">
                <a:latin typeface="Arial"/>
                <a:ea typeface="微软雅黑"/>
              </a:rPr>
              <a:t>pytorch</a:t>
            </a:r>
            <a:r>
              <a:rPr lang="zh-CN" altLang="en-US" sz="1600" dirty="0">
                <a:latin typeface="Arial"/>
                <a:ea typeface="微软雅黑"/>
              </a:rPr>
              <a:t>等框架的运行，熟悉框架的使用情况</a:t>
            </a:r>
            <a:endParaRPr lang="en-US" altLang="zh-CN" sz="1600" dirty="0">
              <a:latin typeface="Arial"/>
              <a:ea typeface="微软雅黑"/>
            </a:endParaRPr>
          </a:p>
          <a:p>
            <a:pPr marL="0" indent="0">
              <a:lnSpc>
                <a:spcPct val="150000"/>
              </a:lnSpc>
              <a:buFont typeface="Arial" panose="020B0604020202020204" pitchFamily="34" charset="0"/>
              <a:buNone/>
            </a:pPr>
            <a:r>
              <a:rPr lang="en-US" altLang="zh-CN" sz="1600" dirty="0">
                <a:latin typeface="Arial"/>
                <a:ea typeface="微软雅黑"/>
              </a:rPr>
              <a:t>1.</a:t>
            </a:r>
            <a:r>
              <a:rPr lang="zh-CN" altLang="en-US" sz="1600" dirty="0">
                <a:latin typeface="Arial"/>
                <a:ea typeface="微软雅黑"/>
              </a:rPr>
              <a:t>后续讲的训练任务都是以</a:t>
            </a:r>
            <a:r>
              <a:rPr lang="en-US" altLang="zh-CN" sz="1600" dirty="0" err="1">
                <a:latin typeface="Arial"/>
                <a:ea typeface="微软雅黑"/>
              </a:rPr>
              <a:t>inspur</a:t>
            </a:r>
            <a:r>
              <a:rPr lang="zh-CN" altLang="en-US" sz="1600" dirty="0">
                <a:latin typeface="Arial"/>
                <a:ea typeface="微软雅黑"/>
              </a:rPr>
              <a:t>这个用户为例说明的。</a:t>
            </a:r>
            <a:endParaRPr lang="en-US" altLang="zh-CN" sz="1600" dirty="0">
              <a:latin typeface="Arial"/>
              <a:ea typeface="微软雅黑"/>
            </a:endParaRPr>
          </a:p>
          <a:p>
            <a:pPr marL="0" indent="0">
              <a:lnSpc>
                <a:spcPct val="150000"/>
              </a:lnSpc>
              <a:buNone/>
            </a:pPr>
            <a:r>
              <a:rPr lang="en-US" sz="1600" dirty="0">
                <a:latin typeface="Arial"/>
                <a:ea typeface="微软雅黑"/>
              </a:rPr>
              <a:t>2.</a:t>
            </a:r>
            <a:r>
              <a:rPr lang="zh-CN" altLang="en-US" sz="1600" dirty="0">
                <a:latin typeface="Arial"/>
                <a:ea typeface="微软雅黑"/>
              </a:rPr>
              <a:t>如果是其他用户，</a:t>
            </a:r>
            <a:r>
              <a:rPr lang="zh-CN" altLang="en-US" sz="1600" dirty="0">
                <a:solidFill>
                  <a:srgbClr val="FF0000"/>
                </a:solidFill>
                <a:latin typeface="Arial"/>
                <a:ea typeface="微软雅黑"/>
              </a:rPr>
              <a:t>比如</a:t>
            </a:r>
            <a:r>
              <a:rPr lang="en-US" altLang="zh-CN" sz="1600" dirty="0">
                <a:solidFill>
                  <a:srgbClr val="FF0000"/>
                </a:solidFill>
                <a:latin typeface="Arial"/>
                <a:ea typeface="微软雅黑"/>
              </a:rPr>
              <a:t>test01</a:t>
            </a:r>
            <a:r>
              <a:rPr lang="zh-CN" altLang="en-US" sz="1600" dirty="0">
                <a:solidFill>
                  <a:srgbClr val="FF0000"/>
                </a:solidFill>
                <a:latin typeface="Arial"/>
                <a:ea typeface="微软雅黑"/>
              </a:rPr>
              <a:t>用户，需要进入</a:t>
            </a:r>
            <a:r>
              <a:rPr lang="en-US" altLang="zh-CN" sz="1600" dirty="0">
                <a:solidFill>
                  <a:srgbClr val="FF0000"/>
                </a:solidFill>
                <a:latin typeface="Arial"/>
                <a:ea typeface="微软雅黑"/>
              </a:rPr>
              <a:t>models</a:t>
            </a:r>
            <a:r>
              <a:rPr lang="zh-CN" altLang="en-US" sz="1600" dirty="0">
                <a:solidFill>
                  <a:srgbClr val="FF0000"/>
                </a:solidFill>
                <a:latin typeface="Arial"/>
                <a:ea typeface="微软雅黑"/>
              </a:rPr>
              <a:t>目录，执行</a:t>
            </a:r>
            <a:r>
              <a:rPr lang="en-US" altLang="zh-CN" sz="1600" dirty="0" err="1">
                <a:solidFill>
                  <a:srgbClr val="FF0000"/>
                </a:solidFill>
                <a:latin typeface="Arial"/>
                <a:ea typeface="微软雅黑"/>
              </a:rPr>
              <a:t>sh</a:t>
            </a:r>
            <a:r>
              <a:rPr lang="en-US" altLang="zh-CN" sz="1600" dirty="0">
                <a:solidFill>
                  <a:srgbClr val="FF0000"/>
                </a:solidFill>
                <a:latin typeface="Arial"/>
                <a:ea typeface="微软雅黑"/>
              </a:rPr>
              <a:t> -x user_path_change.sh test01</a:t>
            </a:r>
            <a:r>
              <a:rPr lang="zh-CN" altLang="en-US" sz="1600" dirty="0">
                <a:solidFill>
                  <a:srgbClr val="FF0000"/>
                </a:solidFill>
                <a:latin typeface="Arial"/>
                <a:ea typeface="微软雅黑"/>
              </a:rPr>
              <a:t>命令</a:t>
            </a:r>
            <a:r>
              <a:rPr lang="zh-CN" altLang="en-US" sz="1600" dirty="0">
                <a:latin typeface="Arial"/>
                <a:ea typeface="微软雅黑"/>
              </a:rPr>
              <a:t>，目的是修改算例中默认的</a:t>
            </a:r>
            <a:r>
              <a:rPr lang="en-US" altLang="zh-CN" sz="1600" dirty="0" err="1">
                <a:latin typeface="Arial"/>
                <a:ea typeface="微软雅黑"/>
              </a:rPr>
              <a:t>inspur</a:t>
            </a:r>
            <a:r>
              <a:rPr lang="zh-CN" altLang="en-US" sz="1600" dirty="0">
                <a:latin typeface="Arial"/>
                <a:ea typeface="微软雅黑"/>
              </a:rPr>
              <a:t>账户信息为当前账户信息。</a:t>
            </a:r>
            <a:endParaRPr lang="en-US" altLang="zh-CN" sz="1600" dirty="0">
              <a:latin typeface="Arial"/>
              <a:ea typeface="微软雅黑"/>
            </a:endParaRPr>
          </a:p>
          <a:p>
            <a:pPr marL="0" indent="0">
              <a:lnSpc>
                <a:spcPct val="150000"/>
              </a:lnSpc>
              <a:buNone/>
            </a:pPr>
            <a:endParaRPr lang="en-US" sz="1600" dirty="0">
              <a:latin typeface="Arial"/>
              <a:ea typeface="微软雅黑"/>
            </a:endParaRPr>
          </a:p>
          <a:p>
            <a:pPr marL="0" indent="0">
              <a:lnSpc>
                <a:spcPct val="150000"/>
              </a:lnSpc>
              <a:buNone/>
            </a:pPr>
            <a:endParaRPr lang="en-US" sz="1600" dirty="0">
              <a:latin typeface="Arial"/>
              <a:ea typeface="微软雅黑"/>
            </a:endParaRPr>
          </a:p>
          <a:p>
            <a:pPr marL="0" indent="0">
              <a:lnSpc>
                <a:spcPct val="150000"/>
              </a:lnSpc>
              <a:buNone/>
            </a:pPr>
            <a:r>
              <a:rPr lang="zh-CN" altLang="en-US" sz="1600" dirty="0">
                <a:latin typeface="Arial"/>
                <a:ea typeface="微软雅黑"/>
              </a:rPr>
              <a:t>具体可以参照</a:t>
            </a:r>
            <a:r>
              <a:rPr lang="en-US" altLang="zh-CN" sz="1600" dirty="0">
                <a:latin typeface="Arial"/>
                <a:ea typeface="微软雅黑"/>
              </a:rPr>
              <a:t>《AIStationV2.0</a:t>
            </a:r>
            <a:r>
              <a:rPr lang="zh-CN" altLang="en-US" sz="1600" dirty="0">
                <a:latin typeface="Arial"/>
                <a:ea typeface="微软雅黑"/>
              </a:rPr>
              <a:t>快速使用指南</a:t>
            </a:r>
            <a:r>
              <a:rPr lang="en-US" altLang="zh-CN" sz="1600" dirty="0">
                <a:latin typeface="Arial"/>
                <a:ea typeface="微软雅黑"/>
              </a:rPr>
              <a:t>》</a:t>
            </a:r>
            <a:r>
              <a:rPr lang="zh-CN" altLang="en-US" sz="1600" dirty="0">
                <a:latin typeface="Arial"/>
                <a:ea typeface="微软雅黑"/>
              </a:rPr>
              <a:t>指导书来提交各种训练任务</a:t>
            </a:r>
            <a:endParaRPr lang="en-US" sz="1600" dirty="0">
              <a:latin typeface="Arial"/>
              <a:ea typeface="微软雅黑"/>
            </a:endParaRPr>
          </a:p>
        </p:txBody>
      </p:sp>
    </p:spTree>
    <p:extLst>
      <p:ext uri="{BB962C8B-B14F-4D97-AF65-F5344CB8AC3E}">
        <p14:creationId xmlns:p14="http://schemas.microsoft.com/office/powerpoint/2010/main" val="361799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677" y="49146"/>
            <a:ext cx="10515600" cy="852487"/>
          </a:xfrm>
        </p:spPr>
        <p:txBody>
          <a:bodyPr>
            <a:normAutofit/>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功能特性</a:t>
            </a:r>
          </a:p>
        </p:txBody>
      </p:sp>
      <p:sp>
        <p:nvSpPr>
          <p:cNvPr id="3" name="矩形 2">
            <a:extLst>
              <a:ext uri="{FF2B5EF4-FFF2-40B4-BE49-F238E27FC236}">
                <a16:creationId xmlns:a16="http://schemas.microsoft.com/office/drawing/2014/main" id="{085AD127-79BD-440C-A678-DAF2392BC39B}"/>
              </a:ext>
            </a:extLst>
          </p:cNvPr>
          <p:cNvSpPr/>
          <p:nvPr/>
        </p:nvSpPr>
        <p:spPr>
          <a:xfrm>
            <a:off x="668677" y="1219200"/>
            <a:ext cx="11447123" cy="3727302"/>
          </a:xfrm>
          <a:prstGeom prst="rect">
            <a:avLst/>
          </a:prstGeom>
        </p:spPr>
        <p:txBody>
          <a:bodyPr wrap="square">
            <a:spAutoFit/>
          </a:bodyPr>
          <a:lstStyle/>
          <a:p>
            <a:pPr marL="450900" indent="-342900" defTabSz="801665" fontAlgn="base">
              <a:lnSpc>
                <a:spcPct val="150000"/>
              </a:lnSpc>
              <a:spcBef>
                <a:spcPts val="600"/>
              </a:spcBef>
              <a:spcAft>
                <a:spcPts val="600"/>
              </a:spcAft>
              <a:buFont typeface="Wingdings" panose="05000000000000000000" pitchFamily="2" charset="2"/>
              <a:buChar char="Ø"/>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动态分配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资源，充分利用资源，提高资源利用率</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在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资源分配</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调度方面， </a:t>
            </a:r>
            <a:r>
              <a:rPr lang="en-US" altLang="zh-CN" dirty="0" err="1">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AIStation</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兼顾大任务，小任务，长任务，短任务的需求，动态分配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资源，实现资源的合理共享，提高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资源使用率</a:t>
            </a: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450900" indent="-342900" defTabSz="801665" fontAlgn="base">
              <a:lnSpc>
                <a:spcPct val="150000"/>
              </a:lnSpc>
              <a:spcBef>
                <a:spcPts val="600"/>
              </a:spcBef>
              <a:spcAft>
                <a:spcPts val="600"/>
              </a:spcAft>
              <a:buFont typeface="Wingdings" panose="05000000000000000000" pitchFamily="2" charset="2"/>
              <a:buChar char="Ø"/>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全面的集群监控管理，实时掌握 </a:t>
            </a:r>
            <a:r>
              <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CPU/GPU </a:t>
            </a: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资源使用情况及运行状态</a:t>
            </a:r>
          </a:p>
          <a:p>
            <a:pPr marL="108000" indent="468000" defTabSz="801665" fontAlgn="base">
              <a:lnSpc>
                <a:spcPct val="150000"/>
              </a:lnSpc>
              <a:spcBef>
                <a:spcPts val="600"/>
              </a:spcBef>
              <a:spcAft>
                <a:spcPts val="600"/>
              </a:spcAft>
            </a:pPr>
            <a:r>
              <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rPr>
              <a:t>实时监控集群的使用情况，合理安排训练任务；及时发现运行中的问题，提高集群的可靠性。</a:t>
            </a:r>
          </a:p>
          <a:p>
            <a:pPr marL="108000" indent="468000" defTabSz="801665" fontAlgn="base">
              <a:lnSpc>
                <a:spcPct val="150000"/>
              </a:lnSpc>
              <a:spcBef>
                <a:spcPts val="600"/>
              </a:spcBef>
              <a:spcAft>
                <a:spcPts val="600"/>
              </a:spcAft>
            </a:pPr>
            <a:endParaRPr lang="zh-CN" altLang="en-US"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a:p>
            <a:pPr marL="108000" indent="468000" defTabSz="801665" fontAlgn="base">
              <a:lnSpc>
                <a:spcPct val="150000"/>
              </a:lnSpc>
              <a:spcBef>
                <a:spcPts val="600"/>
              </a:spcBef>
              <a:spcAft>
                <a:spcPts val="600"/>
              </a:spcAft>
            </a:pPr>
            <a:endParaRPr lang="en-US" altLang="zh-CN" dirty="0">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SF Orson Casual Heavy" panose="00000400000000000000" pitchFamily="2" charset="0"/>
            </a:endParaRPr>
          </a:p>
        </p:txBody>
      </p:sp>
      <p:pic>
        <p:nvPicPr>
          <p:cNvPr id="4" name="图片 3">
            <a:extLst>
              <a:ext uri="{FF2B5EF4-FFF2-40B4-BE49-F238E27FC236}">
                <a16:creationId xmlns:a16="http://schemas.microsoft.com/office/drawing/2014/main" id="{36343EC7-F0A5-4D26-A37B-E3C47D6E2976}"/>
              </a:ext>
            </a:extLst>
          </p:cNvPr>
          <p:cNvPicPr>
            <a:picLocks noChangeAspect="1"/>
          </p:cNvPicPr>
          <p:nvPr/>
        </p:nvPicPr>
        <p:blipFill>
          <a:blip r:embed="rId2"/>
          <a:stretch>
            <a:fillRect/>
          </a:stretch>
        </p:blipFill>
        <p:spPr>
          <a:xfrm>
            <a:off x="1752600" y="4724400"/>
            <a:ext cx="8065594" cy="1288487"/>
          </a:xfrm>
          <a:prstGeom prst="rect">
            <a:avLst/>
          </a:prstGeom>
        </p:spPr>
      </p:pic>
    </p:spTree>
    <p:extLst>
      <p:ext uri="{BB962C8B-B14F-4D97-AF65-F5344CB8AC3E}">
        <p14:creationId xmlns:p14="http://schemas.microsoft.com/office/powerpoint/2010/main" val="2771399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939086" y="968704"/>
            <a:ext cx="9957514" cy="1095580"/>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/inspur/models/tensorflow/mnist/tf_mnist_single.py</a:t>
            </a: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python /inspur/models/tensorflow/mnist/tf_mnist_single.py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tensorflow</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6" name="图片 5">
            <a:extLst>
              <a:ext uri="{FF2B5EF4-FFF2-40B4-BE49-F238E27FC236}">
                <a16:creationId xmlns:a16="http://schemas.microsoft.com/office/drawing/2014/main" id="{26C06C23-8FBB-46FF-B5AC-40AF51AAA4EB}"/>
              </a:ext>
            </a:extLst>
          </p:cNvPr>
          <p:cNvPicPr>
            <a:picLocks noChangeAspect="1"/>
          </p:cNvPicPr>
          <p:nvPr/>
        </p:nvPicPr>
        <p:blipFill>
          <a:blip r:embed="rId2"/>
          <a:stretch>
            <a:fillRect/>
          </a:stretch>
        </p:blipFill>
        <p:spPr>
          <a:xfrm>
            <a:off x="6391376" y="2446772"/>
            <a:ext cx="5572024" cy="3856910"/>
          </a:xfrm>
          <a:prstGeom prst="rect">
            <a:avLst/>
          </a:prstGeom>
        </p:spPr>
      </p:pic>
      <p:pic>
        <p:nvPicPr>
          <p:cNvPr id="5" name="图片 4">
            <a:extLst>
              <a:ext uri="{FF2B5EF4-FFF2-40B4-BE49-F238E27FC236}">
                <a16:creationId xmlns:a16="http://schemas.microsoft.com/office/drawing/2014/main" id="{7613FA1D-B6CC-4BF7-BBC2-347F1FAE7B5A}"/>
              </a:ext>
            </a:extLst>
          </p:cNvPr>
          <p:cNvPicPr>
            <a:picLocks noChangeAspect="1"/>
          </p:cNvPicPr>
          <p:nvPr/>
        </p:nvPicPr>
        <p:blipFill>
          <a:blip r:embed="rId3"/>
          <a:stretch>
            <a:fillRect/>
          </a:stretch>
        </p:blipFill>
        <p:spPr>
          <a:xfrm>
            <a:off x="736243" y="2446772"/>
            <a:ext cx="5181600" cy="3856910"/>
          </a:xfrm>
          <a:prstGeom prst="rect">
            <a:avLst/>
          </a:prstGeom>
        </p:spPr>
      </p:pic>
    </p:spTree>
    <p:extLst>
      <p:ext uri="{BB962C8B-B14F-4D97-AF65-F5344CB8AC3E}">
        <p14:creationId xmlns:p14="http://schemas.microsoft.com/office/powerpoint/2010/main" val="3884394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tensorflow</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分布式任务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8" name="TextBox 148">
            <a:extLst>
              <a:ext uri="{FF2B5EF4-FFF2-40B4-BE49-F238E27FC236}">
                <a16:creationId xmlns:a16="http://schemas.microsoft.com/office/drawing/2014/main" id="{D24E8166-D433-4F11-86C3-B3F538C5B005}"/>
              </a:ext>
            </a:extLst>
          </p:cNvPr>
          <p:cNvSpPr txBox="1"/>
          <p:nvPr/>
        </p:nvSpPr>
        <p:spPr>
          <a:xfrm>
            <a:off x="781974" y="78444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/inspur/models/tensorflow/mnist/tf_mnist_dist.py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PS/Worker</a:t>
            </a:r>
            <a:endParaRPr lang="zh-CN"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390E28D-F32A-496C-BDBF-B89A9E35DE50}"/>
              </a:ext>
            </a:extLst>
          </p:cNvPr>
          <p:cNvPicPr>
            <a:picLocks noChangeAspect="1"/>
          </p:cNvPicPr>
          <p:nvPr/>
        </p:nvPicPr>
        <p:blipFill>
          <a:blip r:embed="rId2"/>
          <a:stretch>
            <a:fillRect/>
          </a:stretch>
        </p:blipFill>
        <p:spPr>
          <a:xfrm>
            <a:off x="6248400" y="1957797"/>
            <a:ext cx="4600575" cy="4170082"/>
          </a:xfrm>
          <a:prstGeom prst="rect">
            <a:avLst/>
          </a:prstGeom>
        </p:spPr>
      </p:pic>
      <p:pic>
        <p:nvPicPr>
          <p:cNvPr id="9" name="图片 8">
            <a:extLst>
              <a:ext uri="{FF2B5EF4-FFF2-40B4-BE49-F238E27FC236}">
                <a16:creationId xmlns:a16="http://schemas.microsoft.com/office/drawing/2014/main" id="{1ECF573D-2CFE-4515-AB56-0DECF23C41D1}"/>
              </a:ext>
            </a:extLst>
          </p:cNvPr>
          <p:cNvPicPr>
            <a:picLocks noChangeAspect="1"/>
          </p:cNvPicPr>
          <p:nvPr/>
        </p:nvPicPr>
        <p:blipFill>
          <a:blip r:embed="rId3"/>
          <a:stretch>
            <a:fillRect/>
          </a:stretch>
        </p:blipFill>
        <p:spPr>
          <a:xfrm>
            <a:off x="494548" y="1957797"/>
            <a:ext cx="5394435" cy="4170082"/>
          </a:xfrm>
          <a:prstGeom prst="rect">
            <a:avLst/>
          </a:prstGeom>
        </p:spPr>
      </p:pic>
    </p:spTree>
    <p:extLst>
      <p:ext uri="{BB962C8B-B14F-4D97-AF65-F5344CB8AC3E}">
        <p14:creationId xmlns:p14="http://schemas.microsoft.com/office/powerpoint/2010/main" val="1931144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tensorflow</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a:solidFill>
                  <a:srgbClr val="1075B6"/>
                </a:solidFill>
                <a:latin typeface="SF Orson Casual Heavy" panose="00000400000000000000" pitchFamily="2" charset="0"/>
                <a:ea typeface="幼圆" panose="02010509060101010101" pitchFamily="49" charset="-122"/>
              </a:rPr>
              <a:t>MPI</a:t>
            </a:r>
            <a:r>
              <a:rPr lang="zh-CN" altLang="en-US" sz="2400" dirty="0">
                <a:solidFill>
                  <a:srgbClr val="1075B6"/>
                </a:solidFill>
                <a:latin typeface="SF Orson Casual Heavy" panose="00000400000000000000" pitchFamily="2" charset="0"/>
                <a:ea typeface="幼圆" panose="02010509060101010101" pitchFamily="49" charset="-122"/>
              </a:rPr>
              <a:t>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8" name="TextBox 148">
            <a:extLst>
              <a:ext uri="{FF2B5EF4-FFF2-40B4-BE49-F238E27FC236}">
                <a16:creationId xmlns:a16="http://schemas.microsoft.com/office/drawing/2014/main" id="{D24E8166-D433-4F11-86C3-B3F538C5B005}"/>
              </a:ext>
            </a:extLst>
          </p:cNvPr>
          <p:cNvSpPr txBox="1"/>
          <p:nvPr/>
        </p:nvSpPr>
        <p:spPr>
          <a:xfrm>
            <a:off x="781974" y="784444"/>
            <a:ext cx="10214019" cy="1464911"/>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/inspur/models/horovod/tensorflow_mnist.py</a:t>
            </a:r>
          </a:p>
          <a:p>
            <a:r>
              <a:rPr lang="zh-CN" altLang="en-US" dirty="0">
                <a:latin typeface="微软雅黑" panose="020B0503020204020204" pitchFamily="34" charset="-122"/>
                <a:ea typeface="微软雅黑" panose="020B0503020204020204" pitchFamily="34" charset="-122"/>
              </a:rPr>
              <a:t>或者命令行：</a:t>
            </a:r>
            <a:r>
              <a:rPr lang="en-US" altLang="zh-CN" dirty="0" err="1">
                <a:latin typeface="微软雅黑" panose="020B0503020204020204" pitchFamily="34" charset="-122"/>
                <a:ea typeface="微软雅黑" panose="020B0503020204020204" pitchFamily="34" charset="-122"/>
              </a:rPr>
              <a:t>mpirun</a:t>
            </a:r>
            <a:r>
              <a:rPr lang="en-US" altLang="zh-CN" dirty="0">
                <a:latin typeface="微软雅黑" panose="020B0503020204020204" pitchFamily="34" charset="-122"/>
                <a:ea typeface="微软雅黑" panose="020B0503020204020204" pitchFamily="34" charset="-122"/>
              </a:rPr>
              <a:t> -allow-run-as-root -np 2 python /inspur/models/horovod/tensorflow_mnist.py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MPI</a:t>
            </a:r>
            <a:endParaRPr lang="zh-CN"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A22796A-0BA9-4A08-8BF3-A370787A1929}"/>
              </a:ext>
            </a:extLst>
          </p:cNvPr>
          <p:cNvPicPr>
            <a:picLocks noChangeAspect="1"/>
          </p:cNvPicPr>
          <p:nvPr/>
        </p:nvPicPr>
        <p:blipFill>
          <a:blip r:embed="rId2"/>
          <a:stretch>
            <a:fillRect/>
          </a:stretch>
        </p:blipFill>
        <p:spPr>
          <a:xfrm>
            <a:off x="228600" y="2438401"/>
            <a:ext cx="6248400" cy="3599714"/>
          </a:xfrm>
          <a:prstGeom prst="rect">
            <a:avLst/>
          </a:prstGeom>
        </p:spPr>
      </p:pic>
      <p:pic>
        <p:nvPicPr>
          <p:cNvPr id="9" name="图片 8">
            <a:extLst>
              <a:ext uri="{FF2B5EF4-FFF2-40B4-BE49-F238E27FC236}">
                <a16:creationId xmlns:a16="http://schemas.microsoft.com/office/drawing/2014/main" id="{E76AD1B8-7F5B-4A13-9772-659AD2630F79}"/>
              </a:ext>
            </a:extLst>
          </p:cNvPr>
          <p:cNvPicPr>
            <a:picLocks noChangeAspect="1"/>
          </p:cNvPicPr>
          <p:nvPr/>
        </p:nvPicPr>
        <p:blipFill>
          <a:blip r:embed="rId3"/>
          <a:stretch>
            <a:fillRect/>
          </a:stretch>
        </p:blipFill>
        <p:spPr>
          <a:xfrm>
            <a:off x="6811372" y="2410419"/>
            <a:ext cx="5176837" cy="3609975"/>
          </a:xfrm>
          <a:prstGeom prst="rect">
            <a:avLst/>
          </a:prstGeom>
        </p:spPr>
      </p:pic>
    </p:spTree>
    <p:extLst>
      <p:ext uri="{BB962C8B-B14F-4D97-AF65-F5344CB8AC3E}">
        <p14:creationId xmlns:p14="http://schemas.microsoft.com/office/powerpoint/2010/main" val="1831155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838200" y="838200"/>
            <a:ext cx="9957514" cy="1187913"/>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/inspur/models/tensorflow/mnist/tf_mnist_single.py</a:t>
            </a: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python /inspur/models/tensorflow/mnist/tf_mnist_single.py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日志路径：选择</a:t>
            </a:r>
            <a:r>
              <a:rPr lang="da-DK"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da-DK" altLang="zh-CN" dirty="0">
                <a:latin typeface="微软雅黑" panose="020B0503020204020204" pitchFamily="34" charset="-122"/>
                <a:ea typeface="微软雅黑" panose="020B0503020204020204" pitchFamily="34" charset="-122"/>
              </a:rPr>
              <a:t>/models/logs/log_tf_mnist_single</a:t>
            </a:r>
            <a:endParaRPr lang="en-US" altLang="zh-CN" dirty="0">
              <a:latin typeface="微软雅黑" panose="020B0503020204020204" pitchFamily="34" charset="-122"/>
              <a:ea typeface="微软雅黑" panose="020B0503020204020204" pitchFamily="34" charset="-122"/>
            </a:endParaRPr>
          </a:p>
        </p:txBody>
      </p:sp>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tensorflow</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单机任务可视化</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5" name="图片 4">
            <a:extLst>
              <a:ext uri="{FF2B5EF4-FFF2-40B4-BE49-F238E27FC236}">
                <a16:creationId xmlns:a16="http://schemas.microsoft.com/office/drawing/2014/main" id="{74E96118-D54D-4CF5-A73C-B988E5B61D3E}"/>
              </a:ext>
            </a:extLst>
          </p:cNvPr>
          <p:cNvPicPr>
            <a:picLocks noChangeAspect="1"/>
          </p:cNvPicPr>
          <p:nvPr/>
        </p:nvPicPr>
        <p:blipFill>
          <a:blip r:embed="rId2"/>
          <a:stretch>
            <a:fillRect/>
          </a:stretch>
        </p:blipFill>
        <p:spPr>
          <a:xfrm>
            <a:off x="6312428" y="2026113"/>
            <a:ext cx="5142564" cy="4186818"/>
          </a:xfrm>
          <a:prstGeom prst="rect">
            <a:avLst/>
          </a:prstGeom>
        </p:spPr>
      </p:pic>
      <p:pic>
        <p:nvPicPr>
          <p:cNvPr id="3" name="图片 2">
            <a:extLst>
              <a:ext uri="{FF2B5EF4-FFF2-40B4-BE49-F238E27FC236}">
                <a16:creationId xmlns:a16="http://schemas.microsoft.com/office/drawing/2014/main" id="{A723B8C1-F1BD-47F3-B732-4B7902562F07}"/>
              </a:ext>
            </a:extLst>
          </p:cNvPr>
          <p:cNvPicPr>
            <a:picLocks noChangeAspect="1"/>
          </p:cNvPicPr>
          <p:nvPr/>
        </p:nvPicPr>
        <p:blipFill>
          <a:blip r:embed="rId3"/>
          <a:stretch>
            <a:fillRect/>
          </a:stretch>
        </p:blipFill>
        <p:spPr>
          <a:xfrm>
            <a:off x="685800" y="2149250"/>
            <a:ext cx="5410200" cy="3730290"/>
          </a:xfrm>
          <a:prstGeom prst="rect">
            <a:avLst/>
          </a:prstGeom>
        </p:spPr>
      </p:pic>
    </p:spTree>
    <p:extLst>
      <p:ext uri="{BB962C8B-B14F-4D97-AF65-F5344CB8AC3E}">
        <p14:creationId xmlns:p14="http://schemas.microsoft.com/office/powerpoint/2010/main" val="2125047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939085" y="96870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en-US" altLang="zh-CN" dirty="0">
                <a:latin typeface="微软雅黑" panose="020B0503020204020204" pitchFamily="34" charset="-122"/>
                <a:ea typeface="微软雅黑" panose="020B0503020204020204" pitchFamily="34" charset="-122"/>
              </a:rPr>
              <a:t>/models/</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solver_lenet.prototxt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或者命令行：</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 train --solver=/</a:t>
            </a:r>
            <a:r>
              <a:rPr lang="en-US" altLang="zh-CN" dirty="0" err="1">
                <a:latin typeface="微软雅黑" panose="020B0503020204020204" pitchFamily="34" charset="-122"/>
                <a:ea typeface="微软雅黑" panose="020B0503020204020204" pitchFamily="34" charset="-122"/>
              </a:rPr>
              <a:t>inspur</a:t>
            </a:r>
            <a:r>
              <a:rPr lang="en-US" altLang="zh-CN" dirty="0">
                <a:latin typeface="微软雅黑" panose="020B0503020204020204" pitchFamily="34" charset="-122"/>
                <a:ea typeface="微软雅黑" panose="020B0503020204020204" pitchFamily="34" charset="-122"/>
              </a:rPr>
              <a:t>/models/</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solver_lenet.prototxt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gpu</a:t>
            </a:r>
            <a:r>
              <a:rPr lang="en-US" altLang="zh-CN" dirty="0">
                <a:latin typeface="微软雅黑" panose="020B0503020204020204" pitchFamily="34" charset="-122"/>
                <a:ea typeface="微软雅黑" panose="020B0503020204020204" pitchFamily="34" charset="-122"/>
              </a:rPr>
              <a:t>=all</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MNIST_caffe</a:t>
            </a:r>
            <a:endParaRPr lang="zh-CN" altLang="zh-CN"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56A87D04-C6A9-4712-B25A-DEC447EE50E7}"/>
              </a:ext>
            </a:extLst>
          </p:cNvPr>
          <p:cNvSpPr txBox="1">
            <a:spLocks noChangeArrowheads="1"/>
          </p:cNvSpPr>
          <p:nvPr/>
        </p:nvSpPr>
        <p:spPr bwMode="auto">
          <a:xfrm>
            <a:off x="685800" y="228600"/>
            <a:ext cx="56545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caffe</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3" name="图片 2">
            <a:extLst>
              <a:ext uri="{FF2B5EF4-FFF2-40B4-BE49-F238E27FC236}">
                <a16:creationId xmlns:a16="http://schemas.microsoft.com/office/drawing/2014/main" id="{05AB3020-3411-4FEF-8E11-C83E4321F282}"/>
              </a:ext>
            </a:extLst>
          </p:cNvPr>
          <p:cNvPicPr>
            <a:picLocks noChangeAspect="1"/>
          </p:cNvPicPr>
          <p:nvPr/>
        </p:nvPicPr>
        <p:blipFill>
          <a:blip r:embed="rId2"/>
          <a:stretch>
            <a:fillRect/>
          </a:stretch>
        </p:blipFill>
        <p:spPr>
          <a:xfrm>
            <a:off x="6781800" y="2112833"/>
            <a:ext cx="5265273" cy="3998677"/>
          </a:xfrm>
          <a:prstGeom prst="rect">
            <a:avLst/>
          </a:prstGeom>
        </p:spPr>
      </p:pic>
      <p:pic>
        <p:nvPicPr>
          <p:cNvPr id="6" name="图片 5">
            <a:extLst>
              <a:ext uri="{FF2B5EF4-FFF2-40B4-BE49-F238E27FC236}">
                <a16:creationId xmlns:a16="http://schemas.microsoft.com/office/drawing/2014/main" id="{9ECFB778-1FD0-42F4-8C7E-52133F06CBB5}"/>
              </a:ext>
            </a:extLst>
          </p:cNvPr>
          <p:cNvPicPr>
            <a:picLocks noChangeAspect="1"/>
          </p:cNvPicPr>
          <p:nvPr/>
        </p:nvPicPr>
        <p:blipFill>
          <a:blip r:embed="rId3"/>
          <a:stretch>
            <a:fillRect/>
          </a:stretch>
        </p:blipFill>
        <p:spPr>
          <a:xfrm>
            <a:off x="144927" y="2133258"/>
            <a:ext cx="6340338" cy="3816345"/>
          </a:xfrm>
          <a:prstGeom prst="rect">
            <a:avLst/>
          </a:prstGeom>
        </p:spPr>
      </p:pic>
    </p:spTree>
    <p:extLst>
      <p:ext uri="{BB962C8B-B14F-4D97-AF65-F5344CB8AC3E}">
        <p14:creationId xmlns:p14="http://schemas.microsoft.com/office/powerpoint/2010/main" val="2910859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685800" y="806778"/>
            <a:ext cx="11353800" cy="1187913"/>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en-US" altLang="zh-CN" dirty="0">
                <a:latin typeface="微软雅黑" panose="020B0503020204020204" pitchFamily="34" charset="-122"/>
                <a:ea typeface="微软雅黑" panose="020B0503020204020204" pitchFamily="34" charset="-122"/>
              </a:rPr>
              <a:t>/models/</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solver_lenet.prototxt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或者命令行：</a:t>
            </a:r>
            <a:r>
              <a:rPr lang="en-US" altLang="zh-CN" sz="1400" dirty="0" err="1">
                <a:latin typeface="微软雅黑" panose="020B0503020204020204" pitchFamily="34" charset="-122"/>
                <a:ea typeface="微软雅黑" panose="020B0503020204020204" pitchFamily="34" charset="-122"/>
              </a:rPr>
              <a:t>mpirun</a:t>
            </a:r>
            <a:r>
              <a:rPr lang="en-US" altLang="zh-CN" sz="1400" dirty="0">
                <a:latin typeface="微软雅黑" panose="020B0503020204020204" pitchFamily="34" charset="-122"/>
                <a:ea typeface="微软雅黑" panose="020B0503020204020204" pitchFamily="34" charset="-122"/>
              </a:rPr>
              <a:t> -allow-run-as-root -np 2 </a:t>
            </a:r>
            <a:r>
              <a:rPr lang="en-US" altLang="zh-CN" sz="1400" dirty="0" err="1">
                <a:latin typeface="微软雅黑" panose="020B0503020204020204" pitchFamily="34" charset="-122"/>
                <a:ea typeface="微软雅黑" panose="020B0503020204020204" pitchFamily="34" charset="-122"/>
              </a:rPr>
              <a:t>caffe</a:t>
            </a:r>
            <a:r>
              <a:rPr lang="en-US" altLang="zh-CN" sz="1400" dirty="0">
                <a:latin typeface="微软雅黑" panose="020B0503020204020204" pitchFamily="34" charset="-122"/>
                <a:ea typeface="微软雅黑" panose="020B0503020204020204" pitchFamily="34" charset="-122"/>
              </a:rPr>
              <a:t> train --solver=/</a:t>
            </a:r>
            <a:r>
              <a:rPr lang="en-US" altLang="zh-CN" sz="1400" dirty="0" err="1">
                <a:latin typeface="微软雅黑" panose="020B0503020204020204" pitchFamily="34" charset="-122"/>
                <a:ea typeface="微软雅黑" panose="020B0503020204020204" pitchFamily="34" charset="-122"/>
              </a:rPr>
              <a:t>inspur</a:t>
            </a:r>
            <a:r>
              <a:rPr lang="en-US" altLang="zh-CN" sz="1400" dirty="0">
                <a:latin typeface="微软雅黑" panose="020B0503020204020204" pitchFamily="34" charset="-122"/>
                <a:ea typeface="微软雅黑" panose="020B0503020204020204" pitchFamily="34" charset="-122"/>
              </a:rPr>
              <a:t>/models/</a:t>
            </a:r>
            <a:r>
              <a:rPr lang="en-US" altLang="zh-CN" sz="1400" dirty="0" err="1">
                <a:latin typeface="微软雅黑" panose="020B0503020204020204" pitchFamily="34" charset="-122"/>
                <a:ea typeface="微软雅黑" panose="020B0503020204020204" pitchFamily="34" charset="-122"/>
              </a:rPr>
              <a:t>caffe</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mnist</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solver_lenet.prototxt</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gpu</a:t>
            </a:r>
            <a:r>
              <a:rPr lang="en-US" altLang="zh-CN" sz="1400" dirty="0">
                <a:latin typeface="微软雅黑" panose="020B0503020204020204" pitchFamily="34" charset="-122"/>
                <a:ea typeface="微软雅黑" panose="020B0503020204020204" pitchFamily="34" charset="-122"/>
              </a:rPr>
              <a:t> all</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MNIST_caffe</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MPI</a:t>
            </a:r>
            <a:endParaRPr lang="zh-CN" altLang="zh-CN"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7D16524C-8F43-4526-B43C-7D44FCD0C211}"/>
              </a:ext>
            </a:extLst>
          </p:cNvPr>
          <p:cNvSpPr txBox="1">
            <a:spLocks noChangeArrowheads="1"/>
          </p:cNvSpPr>
          <p:nvPr/>
        </p:nvSpPr>
        <p:spPr bwMode="auto">
          <a:xfrm>
            <a:off x="685800" y="228600"/>
            <a:ext cx="739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caffe</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-MPI</a:t>
            </a:r>
            <a:r>
              <a:rPr lang="zh-CN" altLang="en-US" sz="2400" dirty="0">
                <a:solidFill>
                  <a:srgbClr val="1075B6"/>
                </a:solidFill>
                <a:latin typeface="SF Orson Casual Heavy" panose="00000400000000000000" pitchFamily="2" charset="0"/>
                <a:ea typeface="幼圆" panose="02010509060101010101" pitchFamily="49" charset="-122"/>
              </a:rPr>
              <a:t>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3" name="图片 2">
            <a:extLst>
              <a:ext uri="{FF2B5EF4-FFF2-40B4-BE49-F238E27FC236}">
                <a16:creationId xmlns:a16="http://schemas.microsoft.com/office/drawing/2014/main" id="{D2E6637D-A564-4AE6-BBCB-934F4D95148F}"/>
              </a:ext>
            </a:extLst>
          </p:cNvPr>
          <p:cNvPicPr>
            <a:picLocks noChangeAspect="1"/>
          </p:cNvPicPr>
          <p:nvPr/>
        </p:nvPicPr>
        <p:blipFill>
          <a:blip r:embed="rId2"/>
          <a:stretch>
            <a:fillRect/>
          </a:stretch>
        </p:blipFill>
        <p:spPr>
          <a:xfrm>
            <a:off x="6248401" y="1881154"/>
            <a:ext cx="5181600" cy="4358771"/>
          </a:xfrm>
          <a:prstGeom prst="rect">
            <a:avLst/>
          </a:prstGeom>
        </p:spPr>
      </p:pic>
      <p:pic>
        <p:nvPicPr>
          <p:cNvPr id="7" name="图片 6">
            <a:extLst>
              <a:ext uri="{FF2B5EF4-FFF2-40B4-BE49-F238E27FC236}">
                <a16:creationId xmlns:a16="http://schemas.microsoft.com/office/drawing/2014/main" id="{C8B16DEB-C02D-4107-ABAE-6A861FDAC1AE}"/>
              </a:ext>
            </a:extLst>
          </p:cNvPr>
          <p:cNvPicPr>
            <a:picLocks noChangeAspect="1"/>
          </p:cNvPicPr>
          <p:nvPr/>
        </p:nvPicPr>
        <p:blipFill>
          <a:blip r:embed="rId3"/>
          <a:stretch>
            <a:fillRect/>
          </a:stretch>
        </p:blipFill>
        <p:spPr>
          <a:xfrm>
            <a:off x="435371" y="2117439"/>
            <a:ext cx="5508229" cy="3886200"/>
          </a:xfrm>
          <a:prstGeom prst="rect">
            <a:avLst/>
          </a:prstGeom>
        </p:spPr>
      </p:pic>
    </p:spTree>
    <p:extLst>
      <p:ext uri="{BB962C8B-B14F-4D97-AF65-F5344CB8AC3E}">
        <p14:creationId xmlns:p14="http://schemas.microsoft.com/office/powerpoint/2010/main" val="1025322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939085" y="96870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en-US" altLang="zh-CN" dirty="0">
                <a:latin typeface="微软雅黑" panose="020B0503020204020204" pitchFamily="34" charset="-122"/>
                <a:ea typeface="微软雅黑" panose="020B0503020204020204" pitchFamily="34" charset="-122"/>
              </a:rPr>
              <a:t>/models/</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solver_lenet.prototxt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或者命令行：</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 train --solver=/</a:t>
            </a:r>
            <a:r>
              <a:rPr lang="en-US" altLang="zh-CN" dirty="0" err="1">
                <a:latin typeface="微软雅黑" panose="020B0503020204020204" pitchFamily="34" charset="-122"/>
                <a:ea typeface="微软雅黑" panose="020B0503020204020204" pitchFamily="34" charset="-122"/>
              </a:rPr>
              <a:t>inspur</a:t>
            </a:r>
            <a:r>
              <a:rPr lang="en-US" altLang="zh-CN" dirty="0">
                <a:latin typeface="微软雅黑" panose="020B0503020204020204" pitchFamily="34" charset="-122"/>
                <a:ea typeface="微软雅黑" panose="020B0503020204020204" pitchFamily="34" charset="-122"/>
              </a:rPr>
              <a:t>/models/</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solver_lenet.prototxt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gpu</a:t>
            </a:r>
            <a:r>
              <a:rPr lang="en-US" altLang="zh-CN" dirty="0">
                <a:latin typeface="微软雅黑" panose="020B0503020204020204" pitchFamily="34" charset="-122"/>
                <a:ea typeface="微软雅黑" panose="020B0503020204020204" pitchFamily="34" charset="-122"/>
              </a:rPr>
              <a:t>=all</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MNIST_caffe</a:t>
            </a:r>
            <a:endParaRPr lang="zh-CN" altLang="zh-CN"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56A87D04-C6A9-4712-B25A-DEC447EE50E7}"/>
              </a:ext>
            </a:extLst>
          </p:cNvPr>
          <p:cNvSpPr txBox="1">
            <a:spLocks noChangeArrowheads="1"/>
          </p:cNvSpPr>
          <p:nvPr/>
        </p:nvSpPr>
        <p:spPr bwMode="auto">
          <a:xfrm>
            <a:off x="685800" y="228600"/>
            <a:ext cx="56545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rPr>
              <a:t>caffe</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单机任务可视化</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3" name="图片 2">
            <a:extLst>
              <a:ext uri="{FF2B5EF4-FFF2-40B4-BE49-F238E27FC236}">
                <a16:creationId xmlns:a16="http://schemas.microsoft.com/office/drawing/2014/main" id="{4046B6BF-B0DC-4493-BCE9-525D7FC7BD67}"/>
              </a:ext>
            </a:extLst>
          </p:cNvPr>
          <p:cNvPicPr>
            <a:picLocks noChangeAspect="1"/>
          </p:cNvPicPr>
          <p:nvPr/>
        </p:nvPicPr>
        <p:blipFill>
          <a:blip r:embed="rId2"/>
          <a:stretch>
            <a:fillRect/>
          </a:stretch>
        </p:blipFill>
        <p:spPr>
          <a:xfrm>
            <a:off x="175437" y="2133258"/>
            <a:ext cx="6019800" cy="3657383"/>
          </a:xfrm>
          <a:prstGeom prst="rect">
            <a:avLst/>
          </a:prstGeom>
        </p:spPr>
      </p:pic>
      <p:pic>
        <p:nvPicPr>
          <p:cNvPr id="9" name="图片 8">
            <a:extLst>
              <a:ext uri="{FF2B5EF4-FFF2-40B4-BE49-F238E27FC236}">
                <a16:creationId xmlns:a16="http://schemas.microsoft.com/office/drawing/2014/main" id="{9E6F8D7F-1050-497E-8E15-80E1430A7634}"/>
              </a:ext>
            </a:extLst>
          </p:cNvPr>
          <p:cNvPicPr>
            <a:picLocks noChangeAspect="1"/>
          </p:cNvPicPr>
          <p:nvPr/>
        </p:nvPicPr>
        <p:blipFill>
          <a:blip r:embed="rId3"/>
          <a:stretch>
            <a:fillRect/>
          </a:stretch>
        </p:blipFill>
        <p:spPr>
          <a:xfrm>
            <a:off x="6349198" y="2133258"/>
            <a:ext cx="5234763" cy="4148562"/>
          </a:xfrm>
          <a:prstGeom prst="rect">
            <a:avLst/>
          </a:prstGeom>
        </p:spPr>
      </p:pic>
    </p:spTree>
    <p:extLst>
      <p:ext uri="{BB962C8B-B14F-4D97-AF65-F5344CB8AC3E}">
        <p14:creationId xmlns:p14="http://schemas.microsoft.com/office/powerpoint/2010/main" val="3364799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685800" y="806778"/>
            <a:ext cx="10820400"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da-DK" altLang="zh-CN" dirty="0">
                <a:latin typeface="微软雅黑" panose="020B0503020204020204" pitchFamily="34" charset="-122"/>
                <a:ea typeface="微软雅黑" panose="020B0503020204020204" pitchFamily="34" charset="-122"/>
              </a:rPr>
              <a:t>/inspur/models/mxnet/mx_mnist_single.py</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python /inspur/models/mxnet/mx_mnist_single.py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7D16524C-8F43-4526-B43C-7D44FCD0C211}"/>
              </a:ext>
            </a:extLst>
          </p:cNvPr>
          <p:cNvSpPr txBox="1">
            <a:spLocks noChangeArrowheads="1"/>
          </p:cNvSpPr>
          <p:nvPr/>
        </p:nvSpPr>
        <p:spPr bwMode="auto">
          <a:xfrm>
            <a:off x="685800" y="228600"/>
            <a:ext cx="739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Mxnet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单机</a:t>
            </a:r>
            <a:r>
              <a:rPr lang="zh-CN" altLang="en-US" sz="2400" dirty="0">
                <a:solidFill>
                  <a:srgbClr val="1075B6"/>
                </a:solidFill>
                <a:latin typeface="SF Orson Casual Heavy" panose="00000400000000000000" pitchFamily="2" charset="0"/>
                <a:ea typeface="幼圆" panose="02010509060101010101" pitchFamily="49" charset="-122"/>
              </a:rPr>
              <a:t>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3" name="图片 2">
            <a:extLst>
              <a:ext uri="{FF2B5EF4-FFF2-40B4-BE49-F238E27FC236}">
                <a16:creationId xmlns:a16="http://schemas.microsoft.com/office/drawing/2014/main" id="{7CA02590-7253-4F79-BC25-E6F38AA0F36B}"/>
              </a:ext>
            </a:extLst>
          </p:cNvPr>
          <p:cNvPicPr>
            <a:picLocks noChangeAspect="1"/>
          </p:cNvPicPr>
          <p:nvPr/>
        </p:nvPicPr>
        <p:blipFill>
          <a:blip r:embed="rId2"/>
          <a:stretch>
            <a:fillRect/>
          </a:stretch>
        </p:blipFill>
        <p:spPr>
          <a:xfrm>
            <a:off x="7924800" y="2209800"/>
            <a:ext cx="3476625" cy="3940951"/>
          </a:xfrm>
          <a:prstGeom prst="rect">
            <a:avLst/>
          </a:prstGeom>
        </p:spPr>
      </p:pic>
      <p:pic>
        <p:nvPicPr>
          <p:cNvPr id="7" name="图片 6">
            <a:extLst>
              <a:ext uri="{FF2B5EF4-FFF2-40B4-BE49-F238E27FC236}">
                <a16:creationId xmlns:a16="http://schemas.microsoft.com/office/drawing/2014/main" id="{6CFCF5F9-AE62-45FD-85EC-34170EA5444C}"/>
              </a:ext>
            </a:extLst>
          </p:cNvPr>
          <p:cNvPicPr>
            <a:picLocks noChangeAspect="1"/>
          </p:cNvPicPr>
          <p:nvPr/>
        </p:nvPicPr>
        <p:blipFill>
          <a:blip r:embed="rId3"/>
          <a:stretch>
            <a:fillRect/>
          </a:stretch>
        </p:blipFill>
        <p:spPr>
          <a:xfrm>
            <a:off x="0" y="2209800"/>
            <a:ext cx="7543800" cy="3741362"/>
          </a:xfrm>
          <a:prstGeom prst="rect">
            <a:avLst/>
          </a:prstGeom>
        </p:spPr>
      </p:pic>
    </p:spTree>
    <p:extLst>
      <p:ext uri="{BB962C8B-B14F-4D97-AF65-F5344CB8AC3E}">
        <p14:creationId xmlns:p14="http://schemas.microsoft.com/office/powerpoint/2010/main" val="623926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Mxnet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分布式任务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8" name="TextBox 148">
            <a:extLst>
              <a:ext uri="{FF2B5EF4-FFF2-40B4-BE49-F238E27FC236}">
                <a16:creationId xmlns:a16="http://schemas.microsoft.com/office/drawing/2014/main" id="{D24E8166-D433-4F11-86C3-B3F538C5B005}"/>
              </a:ext>
            </a:extLst>
          </p:cNvPr>
          <p:cNvSpPr txBox="1"/>
          <p:nvPr/>
        </p:nvSpPr>
        <p:spPr>
          <a:xfrm>
            <a:off x="781974" y="78444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/inspur/models/mxnet/mx_mnist_dist/mx_mnist_dist.py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Server/Worker</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3AB6806-F3EB-4556-9633-27151FD533B8}"/>
              </a:ext>
            </a:extLst>
          </p:cNvPr>
          <p:cNvPicPr>
            <a:picLocks noChangeAspect="1"/>
          </p:cNvPicPr>
          <p:nvPr/>
        </p:nvPicPr>
        <p:blipFill>
          <a:blip r:embed="rId2"/>
          <a:stretch>
            <a:fillRect/>
          </a:stretch>
        </p:blipFill>
        <p:spPr>
          <a:xfrm>
            <a:off x="6567213" y="1695358"/>
            <a:ext cx="5547090" cy="4439232"/>
          </a:xfrm>
          <a:prstGeom prst="rect">
            <a:avLst/>
          </a:prstGeom>
        </p:spPr>
      </p:pic>
      <p:pic>
        <p:nvPicPr>
          <p:cNvPr id="9" name="图片 8">
            <a:extLst>
              <a:ext uri="{FF2B5EF4-FFF2-40B4-BE49-F238E27FC236}">
                <a16:creationId xmlns:a16="http://schemas.microsoft.com/office/drawing/2014/main" id="{2959D452-B9D2-4F9E-A9C0-86F847C50E03}"/>
              </a:ext>
            </a:extLst>
          </p:cNvPr>
          <p:cNvPicPr>
            <a:picLocks noChangeAspect="1"/>
          </p:cNvPicPr>
          <p:nvPr/>
        </p:nvPicPr>
        <p:blipFill>
          <a:blip r:embed="rId3"/>
          <a:stretch>
            <a:fillRect/>
          </a:stretch>
        </p:blipFill>
        <p:spPr>
          <a:xfrm>
            <a:off x="876575" y="1788450"/>
            <a:ext cx="5219425" cy="4285106"/>
          </a:xfrm>
          <a:prstGeom prst="rect">
            <a:avLst/>
          </a:prstGeom>
        </p:spPr>
      </p:pic>
    </p:spTree>
    <p:extLst>
      <p:ext uri="{BB962C8B-B14F-4D97-AF65-F5344CB8AC3E}">
        <p14:creationId xmlns:p14="http://schemas.microsoft.com/office/powerpoint/2010/main" val="4028444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685800" y="806778"/>
            <a:ext cx="10214019" cy="1187913"/>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/inspur/models/horovod/mxnet_mnist.py</a:t>
            </a: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mpirun</a:t>
            </a:r>
            <a:r>
              <a:rPr lang="en-US" altLang="zh-CN" sz="1600" dirty="0">
                <a:latin typeface="微软雅黑" panose="020B0503020204020204" pitchFamily="34" charset="-122"/>
                <a:ea typeface="微软雅黑" panose="020B0503020204020204" pitchFamily="34" charset="-122"/>
              </a:rPr>
              <a:t> -np 2 -allow-run-as-root python /inspur/models/horovod/mxnet_mnist.py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MPI</a:t>
            </a:r>
            <a:endParaRPr lang="zh-CN" altLang="zh-CN"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7D16524C-8F43-4526-B43C-7D44FCD0C211}"/>
              </a:ext>
            </a:extLst>
          </p:cNvPr>
          <p:cNvSpPr txBox="1">
            <a:spLocks noChangeArrowheads="1"/>
          </p:cNvSpPr>
          <p:nvPr/>
        </p:nvSpPr>
        <p:spPr bwMode="auto">
          <a:xfrm>
            <a:off x="685800" y="228600"/>
            <a:ext cx="739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Mxnet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-MPI</a:t>
            </a:r>
            <a:r>
              <a:rPr lang="zh-CN" altLang="en-US" sz="2400" dirty="0">
                <a:solidFill>
                  <a:srgbClr val="1075B6"/>
                </a:solidFill>
                <a:latin typeface="SF Orson Casual Heavy" panose="00000400000000000000" pitchFamily="2" charset="0"/>
                <a:ea typeface="幼圆" panose="02010509060101010101" pitchFamily="49" charset="-122"/>
              </a:rPr>
              <a:t>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3" name="图片 2">
            <a:extLst>
              <a:ext uri="{FF2B5EF4-FFF2-40B4-BE49-F238E27FC236}">
                <a16:creationId xmlns:a16="http://schemas.microsoft.com/office/drawing/2014/main" id="{18BAA414-497B-41FD-A270-D75257A0F477}"/>
              </a:ext>
            </a:extLst>
          </p:cNvPr>
          <p:cNvPicPr>
            <a:picLocks noChangeAspect="1"/>
          </p:cNvPicPr>
          <p:nvPr/>
        </p:nvPicPr>
        <p:blipFill>
          <a:blip r:embed="rId2"/>
          <a:stretch>
            <a:fillRect/>
          </a:stretch>
        </p:blipFill>
        <p:spPr>
          <a:xfrm>
            <a:off x="6477000" y="1676400"/>
            <a:ext cx="5426558" cy="4676753"/>
          </a:xfrm>
          <a:prstGeom prst="rect">
            <a:avLst/>
          </a:prstGeom>
        </p:spPr>
      </p:pic>
      <p:pic>
        <p:nvPicPr>
          <p:cNvPr id="9" name="图片 8">
            <a:extLst>
              <a:ext uri="{FF2B5EF4-FFF2-40B4-BE49-F238E27FC236}">
                <a16:creationId xmlns:a16="http://schemas.microsoft.com/office/drawing/2014/main" id="{ADF2458B-0798-4833-931E-812B5AABBF77}"/>
              </a:ext>
            </a:extLst>
          </p:cNvPr>
          <p:cNvPicPr>
            <a:picLocks noChangeAspect="1"/>
          </p:cNvPicPr>
          <p:nvPr/>
        </p:nvPicPr>
        <p:blipFill>
          <a:blip r:embed="rId3"/>
          <a:stretch>
            <a:fillRect/>
          </a:stretch>
        </p:blipFill>
        <p:spPr>
          <a:xfrm>
            <a:off x="642937" y="2007391"/>
            <a:ext cx="5072064" cy="4133850"/>
          </a:xfrm>
          <a:prstGeom prst="rect">
            <a:avLst/>
          </a:prstGeom>
        </p:spPr>
      </p:pic>
    </p:spTree>
    <p:extLst>
      <p:ext uri="{BB962C8B-B14F-4D97-AF65-F5344CB8AC3E}">
        <p14:creationId xmlns:p14="http://schemas.microsoft.com/office/powerpoint/2010/main" val="158114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155"/>
            <a:ext cx="10515600" cy="852487"/>
          </a:xfrm>
        </p:spPr>
        <p:txBody>
          <a:bodyPr>
            <a:normAutofit/>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系统架构</a:t>
            </a:r>
          </a:p>
        </p:txBody>
      </p:sp>
      <p:grpSp>
        <p:nvGrpSpPr>
          <p:cNvPr id="4" name="组合 3"/>
          <p:cNvGrpSpPr/>
          <p:nvPr/>
        </p:nvGrpSpPr>
        <p:grpSpPr>
          <a:xfrm>
            <a:off x="926530" y="990600"/>
            <a:ext cx="10884469" cy="5208002"/>
            <a:chOff x="613021" y="1143062"/>
            <a:chExt cx="8159505" cy="3499446"/>
          </a:xfrm>
        </p:grpSpPr>
        <p:sp>
          <p:nvSpPr>
            <p:cNvPr id="5" name="圆角矩形 2">
              <a:extLst>
                <a:ext uri="{FF2B5EF4-FFF2-40B4-BE49-F238E27FC236}">
                  <a16:creationId xmlns:a16="http://schemas.microsoft.com/office/drawing/2014/main" id="{C111232B-7797-4629-AC4C-63016409633B}"/>
                </a:ext>
              </a:extLst>
            </p:cNvPr>
            <p:cNvSpPr/>
            <p:nvPr/>
          </p:nvSpPr>
          <p:spPr bwMode="auto">
            <a:xfrm>
              <a:off x="619126" y="4073753"/>
              <a:ext cx="7341958" cy="552460"/>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defTabSz="914400" fontAlgn="base">
                <a:spcBef>
                  <a:spcPct val="0"/>
                </a:spcBef>
                <a:spcAft>
                  <a:spcPct val="0"/>
                </a:spcAft>
              </a:pP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  物理</a:t>
              </a:r>
              <a:endParaRPr kumimoji="1" lang="en-US" altLang="zh-CN" sz="1270" dirty="0">
                <a:solidFill>
                  <a:schemeClr val="tx1">
                    <a:lumMod val="95000"/>
                    <a:lumOff val="5000"/>
                  </a:schemeClr>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资源层</a:t>
              </a:r>
            </a:p>
          </p:txBody>
        </p:sp>
        <p:sp>
          <p:nvSpPr>
            <p:cNvPr id="6" name="圆角矩形 5">
              <a:extLst>
                <a:ext uri="{FF2B5EF4-FFF2-40B4-BE49-F238E27FC236}">
                  <a16:creationId xmlns:a16="http://schemas.microsoft.com/office/drawing/2014/main" id="{11F832AF-91E4-4F35-ABE5-5CB3206E5381}"/>
                </a:ext>
              </a:extLst>
            </p:cNvPr>
            <p:cNvSpPr/>
            <p:nvPr/>
          </p:nvSpPr>
          <p:spPr bwMode="auto">
            <a:xfrm>
              <a:off x="7969448" y="1154770"/>
              <a:ext cx="783787" cy="2461118"/>
            </a:xfrm>
            <a:prstGeom prst="rect">
              <a:avLst/>
            </a:prstGeom>
            <a:noFill/>
            <a:ln w="19050"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运维管理</a:t>
              </a:r>
            </a:p>
          </p:txBody>
        </p:sp>
        <p:sp>
          <p:nvSpPr>
            <p:cNvPr id="7" name="圆角矩形 6">
              <a:extLst>
                <a:ext uri="{FF2B5EF4-FFF2-40B4-BE49-F238E27FC236}">
                  <a16:creationId xmlns:a16="http://schemas.microsoft.com/office/drawing/2014/main" id="{C20C8345-C5B5-4118-8F3E-0A068D729B11}"/>
                </a:ext>
              </a:extLst>
            </p:cNvPr>
            <p:cNvSpPr/>
            <p:nvPr/>
          </p:nvSpPr>
          <p:spPr bwMode="auto">
            <a:xfrm>
              <a:off x="7988739" y="3638906"/>
              <a:ext cx="783787" cy="1003602"/>
            </a:xfrm>
            <a:prstGeom prst="rect">
              <a:avLst/>
            </a:prstGeom>
            <a:noFill/>
            <a:ln w="19050"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安全可靠</a:t>
              </a:r>
            </a:p>
          </p:txBody>
        </p:sp>
        <p:sp>
          <p:nvSpPr>
            <p:cNvPr id="8" name="圆角矩形 7">
              <a:extLst>
                <a:ext uri="{FF2B5EF4-FFF2-40B4-BE49-F238E27FC236}">
                  <a16:creationId xmlns:a16="http://schemas.microsoft.com/office/drawing/2014/main" id="{8EE76C27-8CC9-4155-9D4F-E39FF6331167}"/>
                </a:ext>
              </a:extLst>
            </p:cNvPr>
            <p:cNvSpPr/>
            <p:nvPr/>
          </p:nvSpPr>
          <p:spPr bwMode="auto">
            <a:xfrm>
              <a:off x="619126" y="3740078"/>
              <a:ext cx="7330760" cy="32112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defTabSz="914400" fontAlgn="base">
                <a:spcBef>
                  <a:spcPct val="0"/>
                </a:spcBef>
                <a:spcAft>
                  <a:spcPct val="0"/>
                </a:spcAft>
              </a:pP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系统层</a:t>
              </a:r>
            </a:p>
          </p:txBody>
        </p:sp>
        <p:sp>
          <p:nvSpPr>
            <p:cNvPr id="9" name="圆角矩形 9">
              <a:extLst>
                <a:ext uri="{FF2B5EF4-FFF2-40B4-BE49-F238E27FC236}">
                  <a16:creationId xmlns:a16="http://schemas.microsoft.com/office/drawing/2014/main" id="{D44911E5-41D9-44DC-BAEF-B871C2FB7EF6}"/>
                </a:ext>
              </a:extLst>
            </p:cNvPr>
            <p:cNvSpPr/>
            <p:nvPr/>
          </p:nvSpPr>
          <p:spPr bwMode="auto">
            <a:xfrm>
              <a:off x="613021" y="2332807"/>
              <a:ext cx="7313110" cy="591454"/>
            </a:xfrm>
            <a:prstGeom prst="rect">
              <a:avLst/>
            </a:prstGeom>
            <a:noFill/>
            <a:ln w="25400"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defTabSz="914400" fontAlgn="base">
                <a:spcBef>
                  <a:spcPct val="0"/>
                </a:spcBef>
                <a:spcAft>
                  <a:spcPct val="0"/>
                </a:spcAft>
              </a:pPr>
              <a:r>
                <a:rPr kumimoji="1" lang="zh-CN" altLang="en-US" sz="1330" dirty="0">
                  <a:solidFill>
                    <a:schemeClr val="tx1">
                      <a:lumMod val="95000"/>
                      <a:lumOff val="5000"/>
                    </a:schemeClr>
                  </a:solidFill>
                  <a:latin typeface="微软雅黑" panose="020B0503020204020204" pitchFamily="34" charset="-122"/>
                  <a:ea typeface="微软雅黑" panose="020B0503020204020204" pitchFamily="34" charset="-122"/>
                </a:rPr>
                <a:t>  </a:t>
              </a: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资源</a:t>
              </a:r>
              <a:endParaRPr kumimoji="1" lang="en-US" altLang="zh-CN" sz="1270" dirty="0">
                <a:solidFill>
                  <a:schemeClr val="tx1">
                    <a:lumMod val="95000"/>
                    <a:lumOff val="5000"/>
                  </a:schemeClr>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管理层</a:t>
              </a:r>
            </a:p>
          </p:txBody>
        </p:sp>
        <p:sp>
          <p:nvSpPr>
            <p:cNvPr id="10" name="圆角矩形 10">
              <a:extLst>
                <a:ext uri="{FF2B5EF4-FFF2-40B4-BE49-F238E27FC236}">
                  <a16:creationId xmlns:a16="http://schemas.microsoft.com/office/drawing/2014/main" id="{C15D5695-6AEB-4233-88CB-A84EC191D2E3}"/>
                </a:ext>
              </a:extLst>
            </p:cNvPr>
            <p:cNvSpPr/>
            <p:nvPr/>
          </p:nvSpPr>
          <p:spPr bwMode="auto">
            <a:xfrm>
              <a:off x="614935" y="1143062"/>
              <a:ext cx="7311196" cy="568241"/>
            </a:xfrm>
            <a:prstGeom prst="rect">
              <a:avLst/>
            </a:prstGeom>
            <a:noFill/>
            <a:ln w="25400">
              <a:solidFill>
                <a:srgbClr val="002060">
                  <a:alpha val="64000"/>
                </a:srgbClr>
              </a:solidFill>
              <a:round/>
            </a:ln>
          </p:spPr>
          <p:txBody>
            <a:bodyPr lIns="43540" rIns="43540" anchor="ctr" anchorCtr="1"/>
            <a:lstStyle/>
            <a:p>
              <a:pPr algn="ctr" defTabSz="552938" eaLnBrk="0" fontAlgn="base" hangingPunct="0">
                <a:spcBef>
                  <a:spcPct val="0"/>
                </a:spcBef>
                <a:spcAft>
                  <a:spcPct val="0"/>
                </a:spcAft>
              </a:pPr>
              <a:r>
                <a:rPr lang="zh-CN" altLang="en-US" sz="1451" b="1" kern="0" dirty="0">
                  <a:solidFill>
                    <a:schemeClr val="tx1">
                      <a:lumMod val="95000"/>
                      <a:lumOff val="5000"/>
                    </a:schemeClr>
                  </a:solidFill>
                  <a:latin typeface="微软雅黑" panose="020B0503020204020204" pitchFamily="34" charset="-122"/>
                  <a:ea typeface="微软雅黑" panose="020B0503020204020204" pitchFamily="34" charset="-122"/>
                </a:rPr>
                <a:t>  </a:t>
              </a:r>
            </a:p>
          </p:txBody>
        </p:sp>
        <p:sp>
          <p:nvSpPr>
            <p:cNvPr id="11" name="圆角矩形 13">
              <a:extLst>
                <a:ext uri="{FF2B5EF4-FFF2-40B4-BE49-F238E27FC236}">
                  <a16:creationId xmlns:a16="http://schemas.microsoft.com/office/drawing/2014/main" id="{E2A1D5AB-85F8-4429-8CBF-8F984D074453}"/>
                </a:ext>
              </a:extLst>
            </p:cNvPr>
            <p:cNvSpPr/>
            <p:nvPr/>
          </p:nvSpPr>
          <p:spPr bwMode="auto">
            <a:xfrm>
              <a:off x="1489919" y="4101803"/>
              <a:ext cx="1413470" cy="222019"/>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a:r>
                <a:rPr lang="zh-CN" altLang="en-US" sz="1270" b="1" dirty="0">
                  <a:solidFill>
                    <a:schemeClr val="tx1">
                      <a:lumMod val="95000"/>
                      <a:lumOff val="5000"/>
                    </a:schemeClr>
                  </a:solidFill>
                  <a:latin typeface="微软雅黑" panose="020B0503020204020204" pitchFamily="34" charset="-122"/>
                  <a:ea typeface="微软雅黑" panose="020B0503020204020204" pitchFamily="34" charset="-122"/>
                </a:rPr>
                <a:t>计算资源</a:t>
              </a:r>
            </a:p>
          </p:txBody>
        </p:sp>
        <p:sp>
          <p:nvSpPr>
            <p:cNvPr id="12" name="圆角矩形 14">
              <a:extLst>
                <a:ext uri="{FF2B5EF4-FFF2-40B4-BE49-F238E27FC236}">
                  <a16:creationId xmlns:a16="http://schemas.microsoft.com/office/drawing/2014/main" id="{9B2BDE61-3F97-4BFB-AFF5-5A42573A6401}"/>
                </a:ext>
              </a:extLst>
            </p:cNvPr>
            <p:cNvSpPr/>
            <p:nvPr/>
          </p:nvSpPr>
          <p:spPr bwMode="auto">
            <a:xfrm>
              <a:off x="1309718" y="4367812"/>
              <a:ext cx="811890"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088" dirty="0">
                  <a:solidFill>
                    <a:schemeClr val="tx1">
                      <a:lumMod val="95000"/>
                      <a:lumOff val="5000"/>
                    </a:schemeClr>
                  </a:solidFill>
                  <a:latin typeface="微软雅黑" panose="020B0503020204020204" pitchFamily="34" charset="-122"/>
                  <a:ea typeface="微软雅黑" panose="020B0503020204020204" pitchFamily="34" charset="-122"/>
                </a:rPr>
                <a:t>CPU</a:t>
              </a: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服务器</a:t>
              </a:r>
            </a:p>
          </p:txBody>
        </p:sp>
        <p:sp>
          <p:nvSpPr>
            <p:cNvPr id="13" name="圆角矩形 15">
              <a:extLst>
                <a:ext uri="{FF2B5EF4-FFF2-40B4-BE49-F238E27FC236}">
                  <a16:creationId xmlns:a16="http://schemas.microsoft.com/office/drawing/2014/main" id="{5A329BA2-3D1D-4D03-8E25-8B62E327DB93}"/>
                </a:ext>
              </a:extLst>
            </p:cNvPr>
            <p:cNvSpPr/>
            <p:nvPr/>
          </p:nvSpPr>
          <p:spPr bwMode="auto">
            <a:xfrm>
              <a:off x="2175407" y="4366840"/>
              <a:ext cx="930996"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088" dirty="0">
                  <a:solidFill>
                    <a:schemeClr val="tx1">
                      <a:lumMod val="95000"/>
                      <a:lumOff val="5000"/>
                    </a:schemeClr>
                  </a:solidFill>
                  <a:latin typeface="微软雅黑" panose="020B0503020204020204" pitchFamily="34" charset="-122"/>
                  <a:ea typeface="微软雅黑" panose="020B0503020204020204" pitchFamily="34" charset="-122"/>
                </a:rPr>
                <a:t>GPU</a:t>
              </a: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服务器</a:t>
              </a:r>
            </a:p>
          </p:txBody>
        </p:sp>
        <p:sp>
          <p:nvSpPr>
            <p:cNvPr id="14" name="圆角矩形 16">
              <a:extLst>
                <a:ext uri="{FF2B5EF4-FFF2-40B4-BE49-F238E27FC236}">
                  <a16:creationId xmlns:a16="http://schemas.microsoft.com/office/drawing/2014/main" id="{567317D2-2C1A-40A0-AF37-408C897E6A60}"/>
                </a:ext>
              </a:extLst>
            </p:cNvPr>
            <p:cNvSpPr/>
            <p:nvPr/>
          </p:nvSpPr>
          <p:spPr bwMode="auto">
            <a:xfrm>
              <a:off x="3909174" y="4110756"/>
              <a:ext cx="1358690" cy="222019"/>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a:r>
                <a:rPr lang="zh-CN" altLang="en-US" sz="1270" b="1" dirty="0">
                  <a:solidFill>
                    <a:schemeClr val="tx1">
                      <a:lumMod val="95000"/>
                      <a:lumOff val="5000"/>
                    </a:schemeClr>
                  </a:solidFill>
                  <a:latin typeface="微软雅黑" panose="020B0503020204020204" pitchFamily="34" charset="-122"/>
                  <a:ea typeface="微软雅黑" panose="020B0503020204020204" pitchFamily="34" charset="-122"/>
                </a:rPr>
                <a:t>存储资源</a:t>
              </a:r>
            </a:p>
          </p:txBody>
        </p:sp>
        <p:sp>
          <p:nvSpPr>
            <p:cNvPr id="15" name="圆角矩形 17">
              <a:extLst>
                <a:ext uri="{FF2B5EF4-FFF2-40B4-BE49-F238E27FC236}">
                  <a16:creationId xmlns:a16="http://schemas.microsoft.com/office/drawing/2014/main" id="{19D7E882-89DF-4DE4-B517-0DADAE2FFD3A}"/>
                </a:ext>
              </a:extLst>
            </p:cNvPr>
            <p:cNvSpPr/>
            <p:nvPr/>
          </p:nvSpPr>
          <p:spPr bwMode="auto">
            <a:xfrm>
              <a:off x="3697247" y="4378576"/>
              <a:ext cx="584465"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分布式</a:t>
              </a:r>
            </a:p>
          </p:txBody>
        </p:sp>
        <p:sp>
          <p:nvSpPr>
            <p:cNvPr id="16" name="圆角矩形 19">
              <a:extLst>
                <a:ext uri="{FF2B5EF4-FFF2-40B4-BE49-F238E27FC236}">
                  <a16:creationId xmlns:a16="http://schemas.microsoft.com/office/drawing/2014/main" id="{37B57323-15D7-42F2-BBA2-BE3651B96D14}"/>
                </a:ext>
              </a:extLst>
            </p:cNvPr>
            <p:cNvSpPr/>
            <p:nvPr/>
          </p:nvSpPr>
          <p:spPr bwMode="auto">
            <a:xfrm>
              <a:off x="6265318" y="4099741"/>
              <a:ext cx="1413470" cy="222019"/>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a:r>
                <a:rPr lang="zh-CN" altLang="en-US" sz="1270" b="1" dirty="0">
                  <a:solidFill>
                    <a:schemeClr val="tx1">
                      <a:lumMod val="95000"/>
                      <a:lumOff val="5000"/>
                    </a:schemeClr>
                  </a:solidFill>
                  <a:latin typeface="微软雅黑" panose="020B0503020204020204" pitchFamily="34" charset="-122"/>
                  <a:ea typeface="微软雅黑" panose="020B0503020204020204" pitchFamily="34" charset="-122"/>
                </a:rPr>
                <a:t>网络资源</a:t>
              </a:r>
            </a:p>
          </p:txBody>
        </p:sp>
        <p:sp>
          <p:nvSpPr>
            <p:cNvPr id="17" name="圆角矩形 20">
              <a:extLst>
                <a:ext uri="{FF2B5EF4-FFF2-40B4-BE49-F238E27FC236}">
                  <a16:creationId xmlns:a16="http://schemas.microsoft.com/office/drawing/2014/main" id="{32884D81-4BB2-40FF-A80A-6B18FDBF8EB4}"/>
                </a:ext>
              </a:extLst>
            </p:cNvPr>
            <p:cNvSpPr/>
            <p:nvPr/>
          </p:nvSpPr>
          <p:spPr bwMode="auto">
            <a:xfrm>
              <a:off x="6069336" y="4367319"/>
              <a:ext cx="811890"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万兆网</a:t>
              </a:r>
            </a:p>
          </p:txBody>
        </p:sp>
        <p:sp>
          <p:nvSpPr>
            <p:cNvPr id="18" name="圆角矩形 21">
              <a:extLst>
                <a:ext uri="{FF2B5EF4-FFF2-40B4-BE49-F238E27FC236}">
                  <a16:creationId xmlns:a16="http://schemas.microsoft.com/office/drawing/2014/main" id="{D73178B1-8FC2-4B04-BC11-C25FE34C7CE8}"/>
                </a:ext>
              </a:extLst>
            </p:cNvPr>
            <p:cNvSpPr/>
            <p:nvPr/>
          </p:nvSpPr>
          <p:spPr bwMode="auto">
            <a:xfrm>
              <a:off x="6942362" y="4366347"/>
              <a:ext cx="919489"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088" dirty="0">
                  <a:solidFill>
                    <a:schemeClr val="tx1">
                      <a:lumMod val="95000"/>
                      <a:lumOff val="5000"/>
                    </a:schemeClr>
                  </a:solidFill>
                  <a:latin typeface="微软雅黑" panose="020B0503020204020204" pitchFamily="34" charset="-122"/>
                  <a:ea typeface="微软雅黑" panose="020B0503020204020204" pitchFamily="34" charset="-122"/>
                </a:rPr>
                <a:t>IB</a:t>
              </a: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网络</a:t>
              </a:r>
            </a:p>
          </p:txBody>
        </p:sp>
        <p:sp>
          <p:nvSpPr>
            <p:cNvPr id="19" name="圆角矩形 22">
              <a:extLst>
                <a:ext uri="{FF2B5EF4-FFF2-40B4-BE49-F238E27FC236}">
                  <a16:creationId xmlns:a16="http://schemas.microsoft.com/office/drawing/2014/main" id="{D8384559-70B7-4528-9833-61485ED522C6}"/>
                </a:ext>
              </a:extLst>
            </p:cNvPr>
            <p:cNvSpPr/>
            <p:nvPr/>
          </p:nvSpPr>
          <p:spPr bwMode="auto">
            <a:xfrm>
              <a:off x="4337079" y="4377604"/>
              <a:ext cx="584465"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共享式</a:t>
              </a:r>
            </a:p>
          </p:txBody>
        </p:sp>
        <p:sp>
          <p:nvSpPr>
            <p:cNvPr id="20" name="圆角矩形 23">
              <a:extLst>
                <a:ext uri="{FF2B5EF4-FFF2-40B4-BE49-F238E27FC236}">
                  <a16:creationId xmlns:a16="http://schemas.microsoft.com/office/drawing/2014/main" id="{47D98125-A549-47F2-BFDE-E694127E4BFC}"/>
                </a:ext>
              </a:extLst>
            </p:cNvPr>
            <p:cNvSpPr/>
            <p:nvPr/>
          </p:nvSpPr>
          <p:spPr bwMode="auto">
            <a:xfrm>
              <a:off x="4965207" y="4375726"/>
              <a:ext cx="584465" cy="222019"/>
            </a:xfrm>
            <a:prstGeom prst="rect">
              <a:avLst/>
            </a:prstGeom>
            <a:noFill/>
            <a:ln w="19050" cap="flat" cmpd="sng" algn="ctr">
              <a:solidFill>
                <a:srgbClr val="73BDC7">
                  <a:alpha val="64000"/>
                </a:srgb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088" dirty="0">
                  <a:solidFill>
                    <a:schemeClr val="tx1">
                      <a:lumMod val="95000"/>
                      <a:lumOff val="5000"/>
                    </a:schemeClr>
                  </a:solidFill>
                  <a:latin typeface="微软雅黑" panose="020B0503020204020204" pitchFamily="34" charset="-122"/>
                  <a:ea typeface="微软雅黑" panose="020B0503020204020204" pitchFamily="34" charset="-122"/>
                </a:rPr>
                <a:t>云存储</a:t>
              </a:r>
            </a:p>
          </p:txBody>
        </p:sp>
        <p:sp>
          <p:nvSpPr>
            <p:cNvPr id="21" name="圆角矩形 24">
              <a:extLst>
                <a:ext uri="{FF2B5EF4-FFF2-40B4-BE49-F238E27FC236}">
                  <a16:creationId xmlns:a16="http://schemas.microsoft.com/office/drawing/2014/main" id="{20228273-2B9F-4D0C-B876-4053F29888A8}"/>
                </a:ext>
              </a:extLst>
            </p:cNvPr>
            <p:cNvSpPr/>
            <p:nvPr/>
          </p:nvSpPr>
          <p:spPr bwMode="auto">
            <a:xfrm>
              <a:off x="1758007" y="3789631"/>
              <a:ext cx="5793269" cy="222019"/>
            </a:xfrm>
            <a:prstGeom prst="rect">
              <a:avLst/>
            </a:prstGeom>
            <a:solidFill>
              <a:srgbClr val="0070C0">
                <a:alpha val="14000"/>
              </a:srgbClr>
            </a:solidFill>
            <a:ln w="15875" cap="flat" cmpd="sng" algn="ctr">
              <a:solidFill>
                <a:schemeClr val="bg2">
                  <a:alpha val="64000"/>
                </a:scheme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a:r>
                <a:rPr lang="en-US" altLang="zh-CN" sz="1270" b="1" dirty="0">
                  <a:solidFill>
                    <a:schemeClr val="tx1">
                      <a:lumMod val="95000"/>
                      <a:lumOff val="5000"/>
                    </a:schemeClr>
                  </a:solidFill>
                  <a:latin typeface="微软雅黑" panose="020B0503020204020204" pitchFamily="34" charset="-122"/>
                  <a:ea typeface="微软雅黑" panose="020B0503020204020204" pitchFamily="34" charset="-122"/>
                </a:rPr>
                <a:t>OS</a:t>
              </a:r>
              <a:r>
                <a:rPr lang="zh-CN" altLang="en-US" sz="1270" b="1"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1270" b="1" dirty="0">
                  <a:solidFill>
                    <a:schemeClr val="tx1">
                      <a:lumMod val="95000"/>
                      <a:lumOff val="5000"/>
                    </a:schemeClr>
                  </a:solidFill>
                  <a:latin typeface="微软雅黑" panose="020B0503020204020204" pitchFamily="34" charset="-122"/>
                  <a:ea typeface="微软雅黑" panose="020B0503020204020204" pitchFamily="34" charset="-122"/>
                </a:rPr>
                <a:t>centos</a:t>
              </a:r>
              <a:r>
                <a:rPr lang="zh-CN" altLang="en-US" sz="1270" b="1" dirty="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22" name="圆角矩形 40">
              <a:extLst>
                <a:ext uri="{FF2B5EF4-FFF2-40B4-BE49-F238E27FC236}">
                  <a16:creationId xmlns:a16="http://schemas.microsoft.com/office/drawing/2014/main" id="{B5A4E54E-0E0A-4905-966D-6010ED7B55BA}"/>
                </a:ext>
              </a:extLst>
            </p:cNvPr>
            <p:cNvSpPr/>
            <p:nvPr/>
          </p:nvSpPr>
          <p:spPr bwMode="auto">
            <a:xfrm>
              <a:off x="5320045" y="2665071"/>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en-US" altLang="zh-CN" sz="1209" dirty="0">
                  <a:solidFill>
                    <a:schemeClr val="tx1">
                      <a:lumMod val="95000"/>
                      <a:lumOff val="5000"/>
                    </a:schemeClr>
                  </a:solidFill>
                  <a:latin typeface="微软雅黑" panose="020B0503020204020204" pitchFamily="34" charset="-122"/>
                  <a:ea typeface="微软雅黑" panose="020B0503020204020204" pitchFamily="34" charset="-122"/>
                </a:rPr>
                <a:t>GPU</a:t>
              </a: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资源管理</a:t>
              </a:r>
            </a:p>
          </p:txBody>
        </p:sp>
        <p:sp>
          <p:nvSpPr>
            <p:cNvPr id="23" name="圆角矩形 44">
              <a:extLst>
                <a:ext uri="{FF2B5EF4-FFF2-40B4-BE49-F238E27FC236}">
                  <a16:creationId xmlns:a16="http://schemas.microsoft.com/office/drawing/2014/main" id="{E7C15EFE-650A-4ADA-942A-938B58F9C459}"/>
                </a:ext>
              </a:extLst>
            </p:cNvPr>
            <p:cNvSpPr/>
            <p:nvPr/>
          </p:nvSpPr>
          <p:spPr bwMode="auto">
            <a:xfrm>
              <a:off x="6675120" y="2353931"/>
              <a:ext cx="1213217" cy="227937"/>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容器管理</a:t>
              </a:r>
            </a:p>
          </p:txBody>
        </p:sp>
        <p:sp>
          <p:nvSpPr>
            <p:cNvPr id="24" name="圆角矩形 53">
              <a:extLst>
                <a:ext uri="{FF2B5EF4-FFF2-40B4-BE49-F238E27FC236}">
                  <a16:creationId xmlns:a16="http://schemas.microsoft.com/office/drawing/2014/main" id="{82AB4978-A59B-425D-ACCE-7B698590A66B}"/>
                </a:ext>
              </a:extLst>
            </p:cNvPr>
            <p:cNvSpPr/>
            <p:nvPr/>
          </p:nvSpPr>
          <p:spPr bwMode="auto">
            <a:xfrm>
              <a:off x="1302972" y="2631293"/>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集群管理</a:t>
              </a:r>
            </a:p>
          </p:txBody>
        </p:sp>
        <p:sp>
          <p:nvSpPr>
            <p:cNvPr id="25" name="圆角矩形 70">
              <a:extLst>
                <a:ext uri="{FF2B5EF4-FFF2-40B4-BE49-F238E27FC236}">
                  <a16:creationId xmlns:a16="http://schemas.microsoft.com/office/drawing/2014/main" id="{EC7FD2A3-B202-4896-9783-A81552D18DA2}"/>
                </a:ext>
              </a:extLst>
            </p:cNvPr>
            <p:cNvSpPr/>
            <p:nvPr/>
          </p:nvSpPr>
          <p:spPr bwMode="auto">
            <a:xfrm>
              <a:off x="1309757" y="2351936"/>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网络资源管理</a:t>
              </a:r>
            </a:p>
          </p:txBody>
        </p:sp>
        <p:sp>
          <p:nvSpPr>
            <p:cNvPr id="26" name="圆角矩形 71">
              <a:extLst>
                <a:ext uri="{FF2B5EF4-FFF2-40B4-BE49-F238E27FC236}">
                  <a16:creationId xmlns:a16="http://schemas.microsoft.com/office/drawing/2014/main" id="{0553A53D-B6C9-44B0-AF16-94372E7F90BB}"/>
                </a:ext>
              </a:extLst>
            </p:cNvPr>
            <p:cNvSpPr/>
            <p:nvPr/>
          </p:nvSpPr>
          <p:spPr bwMode="auto">
            <a:xfrm>
              <a:off x="3983837" y="2653511"/>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分组管理</a:t>
              </a:r>
            </a:p>
          </p:txBody>
        </p:sp>
        <p:sp>
          <p:nvSpPr>
            <p:cNvPr id="27" name="圆角矩形 72">
              <a:extLst>
                <a:ext uri="{FF2B5EF4-FFF2-40B4-BE49-F238E27FC236}">
                  <a16:creationId xmlns:a16="http://schemas.microsoft.com/office/drawing/2014/main" id="{4D3E3AB6-DCB4-4891-92E0-90FA48E2D48E}"/>
                </a:ext>
              </a:extLst>
            </p:cNvPr>
            <p:cNvSpPr/>
            <p:nvPr/>
          </p:nvSpPr>
          <p:spPr bwMode="auto">
            <a:xfrm>
              <a:off x="3981911" y="2349644"/>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资源调度管理</a:t>
              </a:r>
            </a:p>
          </p:txBody>
        </p:sp>
        <p:sp>
          <p:nvSpPr>
            <p:cNvPr id="28" name="圆角矩形 78">
              <a:extLst>
                <a:ext uri="{FF2B5EF4-FFF2-40B4-BE49-F238E27FC236}">
                  <a16:creationId xmlns:a16="http://schemas.microsoft.com/office/drawing/2014/main" id="{BE147630-46EE-4257-8635-3ECCBB2BE99C}"/>
                </a:ext>
              </a:extLst>
            </p:cNvPr>
            <p:cNvSpPr/>
            <p:nvPr/>
          </p:nvSpPr>
          <p:spPr bwMode="auto">
            <a:xfrm>
              <a:off x="2667510" y="2351936"/>
              <a:ext cx="1214060"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镜像管理</a:t>
              </a:r>
            </a:p>
          </p:txBody>
        </p:sp>
        <p:sp>
          <p:nvSpPr>
            <p:cNvPr id="29" name="圆角矩形 112">
              <a:extLst>
                <a:ext uri="{FF2B5EF4-FFF2-40B4-BE49-F238E27FC236}">
                  <a16:creationId xmlns:a16="http://schemas.microsoft.com/office/drawing/2014/main" id="{19673743-B24F-471A-92EC-C8E51840667A}"/>
                </a:ext>
              </a:extLst>
            </p:cNvPr>
            <p:cNvSpPr/>
            <p:nvPr/>
          </p:nvSpPr>
          <p:spPr bwMode="auto">
            <a:xfrm>
              <a:off x="1308566" y="1445230"/>
              <a:ext cx="911224" cy="204148"/>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数据集管理</a:t>
              </a:r>
            </a:p>
          </p:txBody>
        </p:sp>
        <p:sp>
          <p:nvSpPr>
            <p:cNvPr id="30" name="圆角矩形 141">
              <a:extLst>
                <a:ext uri="{FF2B5EF4-FFF2-40B4-BE49-F238E27FC236}">
                  <a16:creationId xmlns:a16="http://schemas.microsoft.com/office/drawing/2014/main" id="{2924DA8B-A082-48D3-935C-8CDBFFCF1489}"/>
                </a:ext>
              </a:extLst>
            </p:cNvPr>
            <p:cNvSpPr/>
            <p:nvPr/>
          </p:nvSpPr>
          <p:spPr bwMode="auto">
            <a:xfrm>
              <a:off x="1308140" y="1190745"/>
              <a:ext cx="911651" cy="204148"/>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框架管理</a:t>
              </a:r>
            </a:p>
          </p:txBody>
        </p:sp>
        <p:sp>
          <p:nvSpPr>
            <p:cNvPr id="31" name="圆角矩形 149">
              <a:extLst>
                <a:ext uri="{FF2B5EF4-FFF2-40B4-BE49-F238E27FC236}">
                  <a16:creationId xmlns:a16="http://schemas.microsoft.com/office/drawing/2014/main" id="{29155AE3-B970-4D1F-8DB7-593C7FE2289B}"/>
                </a:ext>
              </a:extLst>
            </p:cNvPr>
            <p:cNvSpPr/>
            <p:nvPr/>
          </p:nvSpPr>
          <p:spPr bwMode="auto">
            <a:xfrm>
              <a:off x="4751556" y="1194238"/>
              <a:ext cx="881374" cy="204148"/>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模型管理</a:t>
              </a:r>
            </a:p>
          </p:txBody>
        </p:sp>
        <p:sp>
          <p:nvSpPr>
            <p:cNvPr id="32" name="圆角矩形 151">
              <a:extLst>
                <a:ext uri="{FF2B5EF4-FFF2-40B4-BE49-F238E27FC236}">
                  <a16:creationId xmlns:a16="http://schemas.microsoft.com/office/drawing/2014/main" id="{7C3021E4-3A01-4109-BB68-3219774086C8}"/>
                </a:ext>
              </a:extLst>
            </p:cNvPr>
            <p:cNvSpPr/>
            <p:nvPr/>
          </p:nvSpPr>
          <p:spPr bwMode="auto">
            <a:xfrm>
              <a:off x="4754625" y="1448260"/>
              <a:ext cx="887627" cy="204148"/>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模型优化</a:t>
              </a:r>
            </a:p>
          </p:txBody>
        </p:sp>
        <p:sp>
          <p:nvSpPr>
            <p:cNvPr id="33" name="圆角矩形 152">
              <a:extLst>
                <a:ext uri="{FF2B5EF4-FFF2-40B4-BE49-F238E27FC236}">
                  <a16:creationId xmlns:a16="http://schemas.microsoft.com/office/drawing/2014/main" id="{7B1E3186-A37F-438F-AB46-F056680F88A0}"/>
                </a:ext>
              </a:extLst>
            </p:cNvPr>
            <p:cNvSpPr/>
            <p:nvPr/>
          </p:nvSpPr>
          <p:spPr bwMode="auto">
            <a:xfrm>
              <a:off x="2436798" y="1192327"/>
              <a:ext cx="898879" cy="209537"/>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模型开发</a:t>
              </a:r>
            </a:p>
          </p:txBody>
        </p:sp>
        <p:sp>
          <p:nvSpPr>
            <p:cNvPr id="34" name="圆角矩形 155">
              <a:extLst>
                <a:ext uri="{FF2B5EF4-FFF2-40B4-BE49-F238E27FC236}">
                  <a16:creationId xmlns:a16="http://schemas.microsoft.com/office/drawing/2014/main" id="{A4C495D7-450C-402E-8702-85645EE72DFB}"/>
                </a:ext>
              </a:extLst>
            </p:cNvPr>
            <p:cNvSpPr/>
            <p:nvPr/>
          </p:nvSpPr>
          <p:spPr bwMode="auto">
            <a:xfrm>
              <a:off x="6825892" y="1443809"/>
              <a:ext cx="1028717" cy="217012"/>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在线推理</a:t>
              </a:r>
            </a:p>
          </p:txBody>
        </p:sp>
        <p:sp>
          <p:nvSpPr>
            <p:cNvPr id="35" name="圆角矩形 156">
              <a:extLst>
                <a:ext uri="{FF2B5EF4-FFF2-40B4-BE49-F238E27FC236}">
                  <a16:creationId xmlns:a16="http://schemas.microsoft.com/office/drawing/2014/main" id="{558D2D9C-E6C3-4BF8-ACA3-030A5DC1A988}"/>
                </a:ext>
              </a:extLst>
            </p:cNvPr>
            <p:cNvSpPr/>
            <p:nvPr/>
          </p:nvSpPr>
          <p:spPr bwMode="auto">
            <a:xfrm>
              <a:off x="2444157" y="1460991"/>
              <a:ext cx="891521" cy="204148"/>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模型训练</a:t>
              </a:r>
            </a:p>
          </p:txBody>
        </p:sp>
        <p:sp>
          <p:nvSpPr>
            <p:cNvPr id="36" name="圆角矩形 157">
              <a:extLst>
                <a:ext uri="{FF2B5EF4-FFF2-40B4-BE49-F238E27FC236}">
                  <a16:creationId xmlns:a16="http://schemas.microsoft.com/office/drawing/2014/main" id="{BF1D9728-EABE-4661-AB3F-1ABD1B5A2E8A}"/>
                </a:ext>
              </a:extLst>
            </p:cNvPr>
            <p:cNvSpPr/>
            <p:nvPr/>
          </p:nvSpPr>
          <p:spPr bwMode="auto">
            <a:xfrm>
              <a:off x="3552684" y="1439866"/>
              <a:ext cx="910081" cy="203226"/>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任务监控</a:t>
              </a:r>
            </a:p>
          </p:txBody>
        </p:sp>
        <p:sp>
          <p:nvSpPr>
            <p:cNvPr id="37" name="圆角矩形 158">
              <a:extLst>
                <a:ext uri="{FF2B5EF4-FFF2-40B4-BE49-F238E27FC236}">
                  <a16:creationId xmlns:a16="http://schemas.microsoft.com/office/drawing/2014/main" id="{0CF86DDA-5825-46BC-96CB-0E4E63D5388F}"/>
                </a:ext>
              </a:extLst>
            </p:cNvPr>
            <p:cNvSpPr/>
            <p:nvPr/>
          </p:nvSpPr>
          <p:spPr bwMode="auto">
            <a:xfrm>
              <a:off x="5683060" y="1194254"/>
              <a:ext cx="961710" cy="217339"/>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模型评估</a:t>
              </a:r>
            </a:p>
          </p:txBody>
        </p:sp>
        <p:sp>
          <p:nvSpPr>
            <p:cNvPr id="38" name="圆角矩形 159">
              <a:extLst>
                <a:ext uri="{FF2B5EF4-FFF2-40B4-BE49-F238E27FC236}">
                  <a16:creationId xmlns:a16="http://schemas.microsoft.com/office/drawing/2014/main" id="{F85D8905-3E00-40F6-BF30-00B72A1BEB96}"/>
                </a:ext>
              </a:extLst>
            </p:cNvPr>
            <p:cNvSpPr/>
            <p:nvPr/>
          </p:nvSpPr>
          <p:spPr bwMode="auto">
            <a:xfrm flipH="1">
              <a:off x="5680088" y="1448260"/>
              <a:ext cx="964681" cy="212160"/>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模型部署</a:t>
              </a:r>
            </a:p>
          </p:txBody>
        </p:sp>
        <p:sp>
          <p:nvSpPr>
            <p:cNvPr id="39" name="圆角矩形 160">
              <a:extLst>
                <a:ext uri="{FF2B5EF4-FFF2-40B4-BE49-F238E27FC236}">
                  <a16:creationId xmlns:a16="http://schemas.microsoft.com/office/drawing/2014/main" id="{360DAFAA-92CA-4CC8-90A0-99DACD330626}"/>
                </a:ext>
              </a:extLst>
            </p:cNvPr>
            <p:cNvSpPr/>
            <p:nvPr/>
          </p:nvSpPr>
          <p:spPr bwMode="auto">
            <a:xfrm>
              <a:off x="6825891" y="1192521"/>
              <a:ext cx="1028717" cy="204148"/>
            </a:xfrm>
            <a:prstGeom prst="rect">
              <a:avLst/>
            </a:prstGeom>
            <a:solidFill>
              <a:schemeClr val="bg2">
                <a:lumMod val="1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微服务管理</a:t>
              </a:r>
            </a:p>
          </p:txBody>
        </p:sp>
        <p:sp>
          <p:nvSpPr>
            <p:cNvPr id="40" name="圆角矩形 161">
              <a:extLst>
                <a:ext uri="{FF2B5EF4-FFF2-40B4-BE49-F238E27FC236}">
                  <a16:creationId xmlns:a16="http://schemas.microsoft.com/office/drawing/2014/main" id="{275A3B8F-34B4-4078-8A08-C7ACD8CBF0A4}"/>
                </a:ext>
              </a:extLst>
            </p:cNvPr>
            <p:cNvSpPr/>
            <p:nvPr/>
          </p:nvSpPr>
          <p:spPr bwMode="auto">
            <a:xfrm>
              <a:off x="3552683" y="1195167"/>
              <a:ext cx="910081" cy="208583"/>
            </a:xfrm>
            <a:prstGeom prst="rect">
              <a:avLst/>
            </a:prstGeom>
            <a:solidFill>
              <a:schemeClr val="accent5">
                <a:lumMod val="40000"/>
                <a:lumOff val="60000"/>
                <a:alpha val="64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任务管理</a:t>
              </a:r>
            </a:p>
          </p:txBody>
        </p:sp>
        <p:sp>
          <p:nvSpPr>
            <p:cNvPr id="41" name="圆角矩形 185">
              <a:extLst>
                <a:ext uri="{FF2B5EF4-FFF2-40B4-BE49-F238E27FC236}">
                  <a16:creationId xmlns:a16="http://schemas.microsoft.com/office/drawing/2014/main" id="{B723B019-847C-4DA7-9C94-F8CB833C41EE}"/>
                </a:ext>
              </a:extLst>
            </p:cNvPr>
            <p:cNvSpPr/>
            <p:nvPr/>
          </p:nvSpPr>
          <p:spPr bwMode="auto">
            <a:xfrm>
              <a:off x="8008811" y="1629778"/>
              <a:ext cx="729115" cy="166176"/>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en-US" altLang="zh-CN" sz="968" dirty="0">
                  <a:solidFill>
                    <a:schemeClr val="tx1">
                      <a:lumMod val="95000"/>
                      <a:lumOff val="5000"/>
                    </a:schemeClr>
                  </a:solidFill>
                  <a:latin typeface="微软雅黑" panose="020B0503020204020204" pitchFamily="34" charset="-122"/>
                  <a:ea typeface="微软雅黑" panose="020B0503020204020204" pitchFamily="34" charset="-122"/>
                </a:rPr>
                <a:t>GPU</a:t>
              </a: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监控</a:t>
              </a:r>
            </a:p>
          </p:txBody>
        </p:sp>
        <p:sp>
          <p:nvSpPr>
            <p:cNvPr id="42" name="圆角矩形 186">
              <a:extLst>
                <a:ext uri="{FF2B5EF4-FFF2-40B4-BE49-F238E27FC236}">
                  <a16:creationId xmlns:a16="http://schemas.microsoft.com/office/drawing/2014/main" id="{F14D335B-2374-4BF9-92F6-94933F9F786E}"/>
                </a:ext>
              </a:extLst>
            </p:cNvPr>
            <p:cNvSpPr/>
            <p:nvPr/>
          </p:nvSpPr>
          <p:spPr bwMode="auto">
            <a:xfrm>
              <a:off x="7999065" y="1904660"/>
              <a:ext cx="724553" cy="147165"/>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集群监控</a:t>
              </a:r>
            </a:p>
          </p:txBody>
        </p:sp>
        <p:sp>
          <p:nvSpPr>
            <p:cNvPr id="43" name="圆角矩形 187">
              <a:extLst>
                <a:ext uri="{FF2B5EF4-FFF2-40B4-BE49-F238E27FC236}">
                  <a16:creationId xmlns:a16="http://schemas.microsoft.com/office/drawing/2014/main" id="{BA116864-02D0-402B-B070-4B168AC2C538}"/>
                </a:ext>
              </a:extLst>
            </p:cNvPr>
            <p:cNvSpPr/>
            <p:nvPr/>
          </p:nvSpPr>
          <p:spPr bwMode="auto">
            <a:xfrm>
              <a:off x="7990150" y="2757093"/>
              <a:ext cx="729115" cy="166176"/>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用户管理</a:t>
              </a:r>
            </a:p>
          </p:txBody>
        </p:sp>
        <p:sp>
          <p:nvSpPr>
            <p:cNvPr id="44" name="圆角矩形 188">
              <a:extLst>
                <a:ext uri="{FF2B5EF4-FFF2-40B4-BE49-F238E27FC236}">
                  <a16:creationId xmlns:a16="http://schemas.microsoft.com/office/drawing/2014/main" id="{37132C7F-9D44-46D1-8504-6F05BB7431EF}"/>
                </a:ext>
              </a:extLst>
            </p:cNvPr>
            <p:cNvSpPr/>
            <p:nvPr/>
          </p:nvSpPr>
          <p:spPr bwMode="auto">
            <a:xfrm>
              <a:off x="7994939" y="3006661"/>
              <a:ext cx="729115" cy="166176"/>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权限管理</a:t>
              </a:r>
            </a:p>
          </p:txBody>
        </p:sp>
        <p:sp>
          <p:nvSpPr>
            <p:cNvPr id="45" name="圆角矩形 189">
              <a:extLst>
                <a:ext uri="{FF2B5EF4-FFF2-40B4-BE49-F238E27FC236}">
                  <a16:creationId xmlns:a16="http://schemas.microsoft.com/office/drawing/2014/main" id="{41CF7AD7-88BB-43FB-B777-60619F71A153}"/>
                </a:ext>
              </a:extLst>
            </p:cNvPr>
            <p:cNvSpPr/>
            <p:nvPr/>
          </p:nvSpPr>
          <p:spPr bwMode="auto">
            <a:xfrm>
              <a:off x="7994939" y="3210888"/>
              <a:ext cx="729115" cy="166176"/>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系统配置</a:t>
              </a:r>
            </a:p>
          </p:txBody>
        </p:sp>
        <p:sp>
          <p:nvSpPr>
            <p:cNvPr id="46" name="圆角矩形 190">
              <a:extLst>
                <a:ext uri="{FF2B5EF4-FFF2-40B4-BE49-F238E27FC236}">
                  <a16:creationId xmlns:a16="http://schemas.microsoft.com/office/drawing/2014/main" id="{6BC72C5E-972A-4C17-962C-37420BB544B2}"/>
                </a:ext>
              </a:extLst>
            </p:cNvPr>
            <p:cNvSpPr/>
            <p:nvPr/>
          </p:nvSpPr>
          <p:spPr bwMode="auto">
            <a:xfrm>
              <a:off x="7990151" y="3400946"/>
              <a:ext cx="729115" cy="166176"/>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日志管理</a:t>
              </a:r>
            </a:p>
          </p:txBody>
        </p:sp>
        <p:sp>
          <p:nvSpPr>
            <p:cNvPr id="47" name="圆角矩形 191">
              <a:extLst>
                <a:ext uri="{FF2B5EF4-FFF2-40B4-BE49-F238E27FC236}">
                  <a16:creationId xmlns:a16="http://schemas.microsoft.com/office/drawing/2014/main" id="{DFF63503-15EC-42E9-8AC7-FA8FD01C929D}"/>
                </a:ext>
              </a:extLst>
            </p:cNvPr>
            <p:cNvSpPr/>
            <p:nvPr/>
          </p:nvSpPr>
          <p:spPr bwMode="auto">
            <a:xfrm>
              <a:off x="7974471" y="2170694"/>
              <a:ext cx="729115" cy="166176"/>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故障报警</a:t>
              </a:r>
            </a:p>
          </p:txBody>
        </p:sp>
        <p:sp>
          <p:nvSpPr>
            <p:cNvPr id="48" name="圆角矩形 192">
              <a:extLst>
                <a:ext uri="{FF2B5EF4-FFF2-40B4-BE49-F238E27FC236}">
                  <a16:creationId xmlns:a16="http://schemas.microsoft.com/office/drawing/2014/main" id="{AA3439AA-C957-4DC4-BF07-C6BCC2150842}"/>
                </a:ext>
              </a:extLst>
            </p:cNvPr>
            <p:cNvSpPr/>
            <p:nvPr/>
          </p:nvSpPr>
          <p:spPr bwMode="auto">
            <a:xfrm>
              <a:off x="7990348" y="2411928"/>
              <a:ext cx="729115" cy="270364"/>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用户</a:t>
              </a:r>
              <a:endParaRPr kumimoji="1" lang="en-US" altLang="zh-CN" sz="968"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认证管理</a:t>
              </a:r>
            </a:p>
          </p:txBody>
        </p:sp>
        <p:sp>
          <p:nvSpPr>
            <p:cNvPr id="49" name="圆角矩形 193">
              <a:extLst>
                <a:ext uri="{FF2B5EF4-FFF2-40B4-BE49-F238E27FC236}">
                  <a16:creationId xmlns:a16="http://schemas.microsoft.com/office/drawing/2014/main" id="{7318D10A-3720-402E-ADF6-E627D976E3E7}"/>
                </a:ext>
              </a:extLst>
            </p:cNvPr>
            <p:cNvSpPr/>
            <p:nvPr/>
          </p:nvSpPr>
          <p:spPr bwMode="auto">
            <a:xfrm>
              <a:off x="8016075" y="3871898"/>
              <a:ext cx="729115" cy="227842"/>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高可用</a:t>
              </a:r>
              <a:endParaRPr kumimoji="1" lang="en-US" altLang="zh-CN" sz="968"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0" name="圆角矩形 194">
              <a:extLst>
                <a:ext uri="{FF2B5EF4-FFF2-40B4-BE49-F238E27FC236}">
                  <a16:creationId xmlns:a16="http://schemas.microsoft.com/office/drawing/2014/main" id="{857E40BB-D52B-49CE-8E57-9A038CBA8B52}"/>
                </a:ext>
              </a:extLst>
            </p:cNvPr>
            <p:cNvSpPr/>
            <p:nvPr/>
          </p:nvSpPr>
          <p:spPr bwMode="auto">
            <a:xfrm>
              <a:off x="8016075" y="4383480"/>
              <a:ext cx="729115" cy="210924"/>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资源隔离</a:t>
              </a:r>
            </a:p>
          </p:txBody>
        </p:sp>
        <p:sp>
          <p:nvSpPr>
            <p:cNvPr id="51" name="圆角矩形 195">
              <a:extLst>
                <a:ext uri="{FF2B5EF4-FFF2-40B4-BE49-F238E27FC236}">
                  <a16:creationId xmlns:a16="http://schemas.microsoft.com/office/drawing/2014/main" id="{C8AA6C5C-D766-4169-8E94-07A37839FAB6}"/>
                </a:ext>
              </a:extLst>
            </p:cNvPr>
            <p:cNvSpPr/>
            <p:nvPr/>
          </p:nvSpPr>
          <p:spPr bwMode="auto">
            <a:xfrm>
              <a:off x="8016075" y="4136148"/>
              <a:ext cx="729115" cy="202386"/>
            </a:xfrm>
            <a:prstGeom prst="rect">
              <a:avLst/>
            </a:prstGeom>
            <a:no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安全基线</a:t>
              </a:r>
            </a:p>
          </p:txBody>
        </p:sp>
        <p:sp>
          <p:nvSpPr>
            <p:cNvPr id="52" name="圆角矩形 84">
              <a:extLst>
                <a:ext uri="{FF2B5EF4-FFF2-40B4-BE49-F238E27FC236}">
                  <a16:creationId xmlns:a16="http://schemas.microsoft.com/office/drawing/2014/main" id="{FCB14E8B-B70C-4D78-ABF3-12BA5EEA8CBF}"/>
                </a:ext>
              </a:extLst>
            </p:cNvPr>
            <p:cNvSpPr/>
            <p:nvPr/>
          </p:nvSpPr>
          <p:spPr bwMode="auto">
            <a:xfrm>
              <a:off x="7999501" y="1366463"/>
              <a:ext cx="729115" cy="166176"/>
            </a:xfrm>
            <a:prstGeom prst="rect">
              <a:avLst/>
            </a:prstGeom>
            <a:solidFill>
              <a:srgbClr val="0070C0">
                <a:alpha val="14000"/>
              </a:srgbClr>
            </a:solidFill>
            <a:ln w="15875" cap="flat" cmpd="sng" algn="ctr">
              <a:solidFill>
                <a:srgbClr val="0070C0">
                  <a:alpha val="64000"/>
                </a:srgb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968" dirty="0">
                  <a:solidFill>
                    <a:schemeClr val="tx1">
                      <a:lumMod val="95000"/>
                      <a:lumOff val="5000"/>
                    </a:schemeClr>
                  </a:solidFill>
                  <a:latin typeface="微软雅黑" panose="020B0503020204020204" pitchFamily="34" charset="-122"/>
                  <a:ea typeface="微软雅黑" panose="020B0503020204020204" pitchFamily="34" charset="-122"/>
                </a:rPr>
                <a:t>报表管理</a:t>
              </a:r>
            </a:p>
          </p:txBody>
        </p:sp>
        <p:sp>
          <p:nvSpPr>
            <p:cNvPr id="55" name="文本框 54">
              <a:extLst>
                <a:ext uri="{FF2B5EF4-FFF2-40B4-BE49-F238E27FC236}">
                  <a16:creationId xmlns:a16="http://schemas.microsoft.com/office/drawing/2014/main" id="{87349933-A0E5-410B-87D2-03E5B5C5EB22}"/>
                </a:ext>
              </a:extLst>
            </p:cNvPr>
            <p:cNvSpPr txBox="1"/>
            <p:nvPr/>
          </p:nvSpPr>
          <p:spPr>
            <a:xfrm>
              <a:off x="704338" y="1183419"/>
              <a:ext cx="506150" cy="324686"/>
            </a:xfrm>
            <a:prstGeom prst="rect">
              <a:avLst/>
            </a:prstGeom>
            <a:noFill/>
          </p:spPr>
          <p:txBody>
            <a:bodyPr wrap="none" rtlCol="0">
              <a:spAutoFit/>
            </a:bodyPr>
            <a:lstStyle/>
            <a:p>
              <a:pPr algn="ctr" defTabSz="552938"/>
              <a:r>
                <a:rPr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业务</a:t>
              </a:r>
              <a:endParaRPr lang="en-US" altLang="zh-CN" sz="127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552938"/>
              <a:r>
                <a:rPr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管理层</a:t>
              </a:r>
            </a:p>
          </p:txBody>
        </p:sp>
        <p:sp>
          <p:nvSpPr>
            <p:cNvPr id="56" name="圆角矩形 10">
              <a:extLst>
                <a:ext uri="{FF2B5EF4-FFF2-40B4-BE49-F238E27FC236}">
                  <a16:creationId xmlns:a16="http://schemas.microsoft.com/office/drawing/2014/main" id="{DB756620-7BF8-4D8C-9D7D-2BD05EA1B956}"/>
                </a:ext>
              </a:extLst>
            </p:cNvPr>
            <p:cNvSpPr/>
            <p:nvPr/>
          </p:nvSpPr>
          <p:spPr bwMode="auto">
            <a:xfrm>
              <a:off x="619126" y="1842291"/>
              <a:ext cx="7307005" cy="323156"/>
            </a:xfrm>
            <a:prstGeom prst="rect">
              <a:avLst/>
            </a:prstGeom>
            <a:noFill/>
            <a:ln w="25400" cap="flat" cmpd="sng" algn="ctr">
              <a:solidFill>
                <a:schemeClr val="accent5">
                  <a:alpha val="64000"/>
                </a:schemeClr>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defTabSz="914400" fontAlgn="base">
                <a:spcBef>
                  <a:spcPct val="0"/>
                </a:spcBef>
                <a:spcAft>
                  <a:spcPct val="0"/>
                </a:spcAft>
              </a:pPr>
              <a:r>
                <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rPr>
                <a:t>平台层</a:t>
              </a:r>
            </a:p>
          </p:txBody>
        </p:sp>
        <p:sp>
          <p:nvSpPr>
            <p:cNvPr id="57" name="圆角矩形 92">
              <a:extLst>
                <a:ext uri="{FF2B5EF4-FFF2-40B4-BE49-F238E27FC236}">
                  <a16:creationId xmlns:a16="http://schemas.microsoft.com/office/drawing/2014/main" id="{83680F45-2ADC-458B-9C3C-76657938D1EF}"/>
                </a:ext>
              </a:extLst>
            </p:cNvPr>
            <p:cNvSpPr/>
            <p:nvPr/>
          </p:nvSpPr>
          <p:spPr bwMode="auto">
            <a:xfrm>
              <a:off x="2098830" y="1911030"/>
              <a:ext cx="887112" cy="204148"/>
            </a:xfrm>
            <a:prstGeom prst="rect">
              <a:avLst/>
            </a:prstGeom>
            <a:solidFill>
              <a:srgbClr val="2856A1">
                <a:alpha val="34000"/>
              </a:srgbClr>
            </a:solidFill>
            <a:ln w="9525" cap="flat" cmpd="sng" algn="ctr">
              <a:solidFill>
                <a:srgbClr val="92D050"/>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209" kern="0" dirty="0" err="1">
                  <a:solidFill>
                    <a:schemeClr val="tx1">
                      <a:lumMod val="95000"/>
                      <a:lumOff val="5000"/>
                    </a:schemeClr>
                  </a:solidFill>
                  <a:latin typeface="微软雅黑" panose="020B0503020204020204" pitchFamily="34" charset="-122"/>
                  <a:ea typeface="微软雅黑" panose="020B0503020204020204" pitchFamily="34" charset="-122"/>
                </a:rPr>
                <a:t>TensorFlow</a:t>
              </a:r>
              <a:endPar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8" name="圆角矩形 181">
              <a:extLst>
                <a:ext uri="{FF2B5EF4-FFF2-40B4-BE49-F238E27FC236}">
                  <a16:creationId xmlns:a16="http://schemas.microsoft.com/office/drawing/2014/main" id="{BD2810C1-166F-4003-AD87-AA9833BB9FD7}"/>
                </a:ext>
              </a:extLst>
            </p:cNvPr>
            <p:cNvSpPr/>
            <p:nvPr/>
          </p:nvSpPr>
          <p:spPr bwMode="auto">
            <a:xfrm>
              <a:off x="1331813" y="1874825"/>
              <a:ext cx="6525623" cy="258143"/>
            </a:xfrm>
            <a:prstGeom prst="roundRect">
              <a:avLst>
                <a:gd name="adj" fmla="val 7283"/>
              </a:avLst>
            </a:prstGeom>
            <a:noFill/>
            <a:ln w="19050" cap="flat" cmpd="sng" algn="ctr">
              <a:solidFill>
                <a:schemeClr val="bg1">
                  <a:alpha val="34000"/>
                </a:schemeClr>
              </a:solidFill>
              <a:prstDash val="sysDash"/>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endParaRPr kumimoji="1" lang="en-US" altLang="zh-CN" sz="1209"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914400" fontAlgn="base">
                <a:spcBef>
                  <a:spcPct val="0"/>
                </a:spcBef>
                <a:spcAft>
                  <a:spcPct val="0"/>
                </a:spcAft>
              </a:pPr>
              <a:endParaRPr kumimoji="1" lang="en-US" altLang="zh-CN" sz="1209"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914400" fontAlgn="base">
                <a:spcBef>
                  <a:spcPct val="0"/>
                </a:spcBef>
                <a:spcAft>
                  <a:spcPct val="0"/>
                </a:spcAft>
              </a:pPr>
              <a:endPar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9" name="圆角矩形 92">
              <a:extLst>
                <a:ext uri="{FF2B5EF4-FFF2-40B4-BE49-F238E27FC236}">
                  <a16:creationId xmlns:a16="http://schemas.microsoft.com/office/drawing/2014/main" id="{47585C70-0C84-4ACB-96F9-F6AE4283E6C5}"/>
                </a:ext>
              </a:extLst>
            </p:cNvPr>
            <p:cNvSpPr/>
            <p:nvPr/>
          </p:nvSpPr>
          <p:spPr bwMode="auto">
            <a:xfrm>
              <a:off x="4281712" y="1901514"/>
              <a:ext cx="1032089" cy="204148"/>
            </a:xfrm>
            <a:prstGeom prst="rect">
              <a:avLst/>
            </a:prstGeom>
            <a:solidFill>
              <a:srgbClr val="2856A1">
                <a:alpha val="34000"/>
              </a:srgbClr>
            </a:solidFill>
            <a:ln w="9525" cap="flat" cmpd="sng" algn="ctr">
              <a:solidFill>
                <a:srgbClr val="92D050"/>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209" kern="0" dirty="0" err="1">
                  <a:solidFill>
                    <a:schemeClr val="tx1">
                      <a:lumMod val="95000"/>
                      <a:lumOff val="5000"/>
                    </a:schemeClr>
                  </a:solidFill>
                  <a:latin typeface="微软雅黑" panose="020B0503020204020204" pitchFamily="34" charset="-122"/>
                  <a:ea typeface="微软雅黑" panose="020B0503020204020204" pitchFamily="34" charset="-122"/>
                </a:rPr>
                <a:t>MXNet</a:t>
              </a:r>
              <a:endParaRPr kumimoji="1" lang="en-US" altLang="zh-CN" sz="1209"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588E61B-0178-47C9-833E-2AB15B69543E}"/>
                </a:ext>
              </a:extLst>
            </p:cNvPr>
            <p:cNvSpPr txBox="1"/>
            <p:nvPr/>
          </p:nvSpPr>
          <p:spPr>
            <a:xfrm>
              <a:off x="1386002" y="1897022"/>
              <a:ext cx="614248" cy="162128"/>
            </a:xfrm>
            <a:prstGeom prst="rect">
              <a:avLst/>
            </a:prstGeom>
            <a:noFill/>
          </p:spPr>
          <p:txBody>
            <a:bodyPr wrap="square" rtlCol="0">
              <a:spAutoFit/>
            </a:bodyPr>
            <a:lstStyle/>
            <a:p>
              <a:pPr defTabSz="1105820">
                <a:defRPr/>
              </a:pPr>
              <a:r>
                <a:rPr lang="zh-CN" altLang="en-US" sz="968" b="1" dirty="0">
                  <a:solidFill>
                    <a:schemeClr val="tx1">
                      <a:lumMod val="95000"/>
                      <a:lumOff val="5000"/>
                    </a:schemeClr>
                  </a:solidFill>
                  <a:latin typeface="微软雅黑" panose="020B0503020204020204" pitchFamily="34" charset="-122"/>
                  <a:ea typeface="微软雅黑" panose="020B0503020204020204" pitchFamily="34" charset="-122"/>
                </a:rPr>
                <a:t>深度学习</a:t>
              </a:r>
              <a:endParaRPr lang="en-US" altLang="zh-CN" sz="968"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1" name="圆角矩形 40">
              <a:extLst>
                <a:ext uri="{FF2B5EF4-FFF2-40B4-BE49-F238E27FC236}">
                  <a16:creationId xmlns:a16="http://schemas.microsoft.com/office/drawing/2014/main" id="{B5A4E54E-0E0A-4905-966D-6010ED7B55BA}"/>
                </a:ext>
              </a:extLst>
            </p:cNvPr>
            <p:cNvSpPr/>
            <p:nvPr/>
          </p:nvSpPr>
          <p:spPr bwMode="auto">
            <a:xfrm>
              <a:off x="6644770" y="2658521"/>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存储资源管理</a:t>
              </a:r>
            </a:p>
          </p:txBody>
        </p:sp>
        <p:sp>
          <p:nvSpPr>
            <p:cNvPr id="62" name="圆角矩形 8">
              <a:extLst>
                <a:ext uri="{FF2B5EF4-FFF2-40B4-BE49-F238E27FC236}">
                  <a16:creationId xmlns:a16="http://schemas.microsoft.com/office/drawing/2014/main" id="{4BEB22F2-238B-4A13-BE2A-91298F95E9C0}"/>
                </a:ext>
              </a:extLst>
            </p:cNvPr>
            <p:cNvSpPr/>
            <p:nvPr/>
          </p:nvSpPr>
          <p:spPr bwMode="auto">
            <a:xfrm>
              <a:off x="619126" y="3417167"/>
              <a:ext cx="7330760" cy="262227"/>
            </a:xfrm>
            <a:prstGeom prst="rect">
              <a:avLst/>
            </a:prstGeom>
            <a:noFill/>
            <a:ln w="25400" cap="flat" cmpd="sng" algn="ctr">
              <a:solidFill>
                <a:schemeClr val="accent1">
                  <a:lumMod val="25000"/>
                  <a:alpha val="64000"/>
                </a:schemeClr>
              </a:solidFill>
              <a:prstDash val="solid"/>
              <a:miter lim="800000"/>
            </a:ln>
            <a:effectLst/>
          </p:spPr>
          <p:txBody>
            <a:bodyPr anchor="ctr"/>
            <a:lstStyle/>
            <a:p>
              <a:pPr defTabSz="1105107"/>
              <a:r>
                <a:rPr lang="zh-CN" altLang="en-US" sz="1270" kern="0" dirty="0">
                  <a:solidFill>
                    <a:schemeClr val="tx1">
                      <a:lumMod val="95000"/>
                      <a:lumOff val="5000"/>
                    </a:schemeClr>
                  </a:solidFill>
                  <a:latin typeface="微软雅黑" panose="020B0503020204020204" pitchFamily="34" charset="-122"/>
                  <a:ea typeface="微软雅黑" panose="020B0503020204020204" pitchFamily="34" charset="-122"/>
                </a:rPr>
                <a:t>   资源引擎层</a:t>
              </a:r>
            </a:p>
          </p:txBody>
        </p:sp>
        <p:sp>
          <p:nvSpPr>
            <p:cNvPr id="63" name="圆角矩形 89">
              <a:extLst>
                <a:ext uri="{FF2B5EF4-FFF2-40B4-BE49-F238E27FC236}">
                  <a16:creationId xmlns:a16="http://schemas.microsoft.com/office/drawing/2014/main" id="{46819C8C-0588-47DA-895B-6B4B86FF3F77}"/>
                </a:ext>
              </a:extLst>
            </p:cNvPr>
            <p:cNvSpPr/>
            <p:nvPr/>
          </p:nvSpPr>
          <p:spPr bwMode="auto">
            <a:xfrm>
              <a:off x="1758007" y="3440027"/>
              <a:ext cx="5793269" cy="218523"/>
            </a:xfrm>
            <a:prstGeom prst="rect">
              <a:avLst/>
            </a:prstGeom>
            <a:solidFill>
              <a:schemeClr val="accent6">
                <a:lumMod val="20000"/>
                <a:lumOff val="80000"/>
                <a:alpha val="34000"/>
              </a:schemeClr>
            </a:solidFill>
            <a:ln w="9525" cap="flat" cmpd="sng" algn="ctr">
              <a:solidFill>
                <a:schemeClr val="accent2">
                  <a:lumMod val="40000"/>
                  <a:lumOff val="60000"/>
                </a:scheme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en-US" altLang="zh-CN" sz="1270" dirty="0">
                  <a:solidFill>
                    <a:schemeClr val="tx1">
                      <a:lumMod val="95000"/>
                      <a:lumOff val="5000"/>
                    </a:schemeClr>
                  </a:solidFill>
                  <a:latin typeface="微软雅黑" panose="020B0503020204020204" pitchFamily="34" charset="-122"/>
                  <a:ea typeface="微软雅黑" panose="020B0503020204020204" pitchFamily="34" charset="-122"/>
                </a:rPr>
                <a:t>Docker</a:t>
              </a:r>
              <a:endPar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4" name="圆角矩形 71">
              <a:extLst>
                <a:ext uri="{FF2B5EF4-FFF2-40B4-BE49-F238E27FC236}">
                  <a16:creationId xmlns:a16="http://schemas.microsoft.com/office/drawing/2014/main" id="{0553A53D-B6C9-44B0-AF16-94372E7F90BB}"/>
                </a:ext>
              </a:extLst>
            </p:cNvPr>
            <p:cNvSpPr/>
            <p:nvPr/>
          </p:nvSpPr>
          <p:spPr bwMode="auto">
            <a:xfrm>
              <a:off x="2667510" y="2631292"/>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主机管理</a:t>
              </a:r>
            </a:p>
          </p:txBody>
        </p:sp>
        <p:sp>
          <p:nvSpPr>
            <p:cNvPr id="65" name="圆角矩形 72">
              <a:extLst>
                <a:ext uri="{FF2B5EF4-FFF2-40B4-BE49-F238E27FC236}">
                  <a16:creationId xmlns:a16="http://schemas.microsoft.com/office/drawing/2014/main" id="{4D3E3AB6-DCB4-4891-92E0-90FA48E2D48E}"/>
                </a:ext>
              </a:extLst>
            </p:cNvPr>
            <p:cNvSpPr/>
            <p:nvPr/>
          </p:nvSpPr>
          <p:spPr bwMode="auto">
            <a:xfrm>
              <a:off x="5316108" y="2353931"/>
              <a:ext cx="1213217" cy="236511"/>
            </a:xfrm>
            <a:prstGeom prst="rect">
              <a:avLst/>
            </a:prstGeom>
            <a:solidFill>
              <a:srgbClr val="0070C0">
                <a:alpha val="34000"/>
              </a:srgbClr>
            </a:solidFill>
            <a:ln w="25400" cap="flat" cmpd="sng" algn="ctr">
              <a:no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rPr>
                <a:t>配额管理</a:t>
              </a:r>
            </a:p>
          </p:txBody>
        </p:sp>
        <p:sp>
          <p:nvSpPr>
            <p:cNvPr id="66" name="圆角矩形 92">
              <a:extLst>
                <a:ext uri="{FF2B5EF4-FFF2-40B4-BE49-F238E27FC236}">
                  <a16:creationId xmlns:a16="http://schemas.microsoft.com/office/drawing/2014/main" id="{83680F45-2ADC-458B-9C3C-76657938D1EF}"/>
                </a:ext>
              </a:extLst>
            </p:cNvPr>
            <p:cNvSpPr/>
            <p:nvPr/>
          </p:nvSpPr>
          <p:spPr bwMode="auto">
            <a:xfrm>
              <a:off x="3097268" y="1911909"/>
              <a:ext cx="1084207" cy="204148"/>
            </a:xfrm>
            <a:prstGeom prst="rect">
              <a:avLst/>
            </a:prstGeom>
            <a:solidFill>
              <a:srgbClr val="2856A1">
                <a:alpha val="34000"/>
              </a:srgbClr>
            </a:solidFill>
            <a:ln w="9525" cap="flat" cmpd="sng" algn="ctr">
              <a:solidFill>
                <a:srgbClr val="92D050"/>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209" kern="0" dirty="0" err="1">
                  <a:solidFill>
                    <a:schemeClr val="tx1">
                      <a:lumMod val="95000"/>
                      <a:lumOff val="5000"/>
                    </a:schemeClr>
                  </a:solidFill>
                  <a:latin typeface="微软雅黑" panose="020B0503020204020204" pitchFamily="34" charset="-122"/>
                  <a:ea typeface="微软雅黑" panose="020B0503020204020204" pitchFamily="34" charset="-122"/>
                </a:rPr>
                <a:t>Caffe</a:t>
              </a:r>
              <a:endParaRPr kumimoji="1" lang="zh-CN" altLang="en-US" sz="1209"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7" name="圆角矩形 92">
              <a:extLst>
                <a:ext uri="{FF2B5EF4-FFF2-40B4-BE49-F238E27FC236}">
                  <a16:creationId xmlns:a16="http://schemas.microsoft.com/office/drawing/2014/main" id="{47585C70-0C84-4ACB-96F9-F6AE4283E6C5}"/>
                </a:ext>
              </a:extLst>
            </p:cNvPr>
            <p:cNvSpPr/>
            <p:nvPr/>
          </p:nvSpPr>
          <p:spPr bwMode="auto">
            <a:xfrm>
              <a:off x="5412776" y="1905864"/>
              <a:ext cx="1032089" cy="204148"/>
            </a:xfrm>
            <a:prstGeom prst="rect">
              <a:avLst/>
            </a:prstGeom>
            <a:solidFill>
              <a:srgbClr val="2856A1">
                <a:alpha val="34000"/>
              </a:srgbClr>
            </a:solidFill>
            <a:ln w="9525" cap="flat" cmpd="sng" algn="ctr">
              <a:solidFill>
                <a:srgbClr val="92D050"/>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209" kern="0" dirty="0" err="1">
                  <a:solidFill>
                    <a:schemeClr val="tx1">
                      <a:lumMod val="95000"/>
                      <a:lumOff val="5000"/>
                    </a:schemeClr>
                  </a:solidFill>
                  <a:latin typeface="微软雅黑" panose="020B0503020204020204" pitchFamily="34" charset="-122"/>
                  <a:ea typeface="微软雅黑" panose="020B0503020204020204" pitchFamily="34" charset="-122"/>
                </a:rPr>
                <a:t>PyTorch</a:t>
              </a:r>
              <a:endParaRPr kumimoji="1" lang="en-US" altLang="zh-CN" sz="1209"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8" name="圆角矩形 92">
              <a:extLst>
                <a:ext uri="{FF2B5EF4-FFF2-40B4-BE49-F238E27FC236}">
                  <a16:creationId xmlns:a16="http://schemas.microsoft.com/office/drawing/2014/main" id="{47585C70-0C84-4ACB-96F9-F6AE4283E6C5}"/>
                </a:ext>
              </a:extLst>
            </p:cNvPr>
            <p:cNvSpPr/>
            <p:nvPr/>
          </p:nvSpPr>
          <p:spPr bwMode="auto">
            <a:xfrm>
              <a:off x="6535430" y="1905864"/>
              <a:ext cx="1032089" cy="204148"/>
            </a:xfrm>
            <a:prstGeom prst="rect">
              <a:avLst/>
            </a:prstGeom>
            <a:solidFill>
              <a:srgbClr val="2856A1">
                <a:alpha val="34000"/>
              </a:srgbClr>
            </a:solidFill>
            <a:ln w="9525" cap="flat" cmpd="sng" algn="ctr">
              <a:solidFill>
                <a:srgbClr val="92D050"/>
              </a:solidFill>
              <a:prstDash val="solid"/>
              <a:round/>
              <a:headEnd type="none" w="med" len="med"/>
              <a:tailEnd type="none" w="med" len="med"/>
            </a:ln>
            <a:effectLst/>
          </p:spPr>
          <p:txBody>
            <a:bodyPr vert="horz" wrap="square" lIns="110592" tIns="55296" rIns="110592" bIns="55296" numCol="1" rtlCol="0" anchor="ctr" anchorCtr="0" compatLnSpc="1">
              <a:prstTxWarp prst="textNoShape">
                <a:avLst/>
              </a:prstTxWarp>
            </a:bodyPr>
            <a:lstStyle/>
            <a:p>
              <a:pPr algn="ctr" defTabSz="914400" fontAlgn="base">
                <a:spcBef>
                  <a:spcPct val="0"/>
                </a:spcBef>
                <a:spcAft>
                  <a:spcPct val="0"/>
                </a:spcAft>
              </a:pPr>
              <a:r>
                <a:rPr kumimoji="1" lang="en-US" altLang="zh-CN" sz="1209" kern="0" dirty="0" err="1">
                  <a:solidFill>
                    <a:schemeClr val="tx1">
                      <a:lumMod val="95000"/>
                      <a:lumOff val="5000"/>
                    </a:schemeClr>
                  </a:solidFill>
                  <a:latin typeface="微软雅黑" panose="020B0503020204020204" pitchFamily="34" charset="-122"/>
                  <a:ea typeface="微软雅黑" panose="020B0503020204020204" pitchFamily="34" charset="-122"/>
                </a:rPr>
                <a:t>Paddlepaddle</a:t>
              </a:r>
              <a:endParaRPr kumimoji="1" lang="en-US" altLang="zh-CN" sz="1209"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9" name="圆角矩形 8">
              <a:extLst>
                <a:ext uri="{FF2B5EF4-FFF2-40B4-BE49-F238E27FC236}">
                  <a16:creationId xmlns:a16="http://schemas.microsoft.com/office/drawing/2014/main" id="{4BEB22F2-238B-4A13-BE2A-91298F95E9C0}"/>
                </a:ext>
              </a:extLst>
            </p:cNvPr>
            <p:cNvSpPr/>
            <p:nvPr/>
          </p:nvSpPr>
          <p:spPr bwMode="auto">
            <a:xfrm>
              <a:off x="613021" y="3036686"/>
              <a:ext cx="7330760" cy="262227"/>
            </a:xfrm>
            <a:prstGeom prst="rect">
              <a:avLst/>
            </a:prstGeom>
            <a:noFill/>
            <a:ln w="25400" cap="flat" cmpd="sng" algn="ctr">
              <a:solidFill>
                <a:schemeClr val="accent1">
                  <a:lumMod val="25000"/>
                  <a:alpha val="64000"/>
                </a:schemeClr>
              </a:solidFill>
              <a:prstDash val="solid"/>
              <a:miter lim="800000"/>
            </a:ln>
            <a:effectLst/>
          </p:spPr>
          <p:txBody>
            <a:bodyPr anchor="ctr"/>
            <a:lstStyle/>
            <a:p>
              <a:pPr defTabSz="1105107"/>
              <a:r>
                <a:rPr lang="en-US" altLang="zh-CN" sz="1270"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270" kern="0" dirty="0">
                  <a:solidFill>
                    <a:schemeClr val="tx1">
                      <a:lumMod val="95000"/>
                      <a:lumOff val="5000"/>
                    </a:schemeClr>
                  </a:solidFill>
                  <a:latin typeface="微软雅黑" panose="020B0503020204020204" pitchFamily="34" charset="-122"/>
                  <a:ea typeface="微软雅黑" panose="020B0503020204020204" pitchFamily="34" charset="-122"/>
                </a:rPr>
                <a:t>资源调度</a:t>
              </a:r>
            </a:p>
          </p:txBody>
        </p:sp>
        <p:sp>
          <p:nvSpPr>
            <p:cNvPr id="70" name="圆角矩形 89">
              <a:extLst>
                <a:ext uri="{FF2B5EF4-FFF2-40B4-BE49-F238E27FC236}">
                  <a16:creationId xmlns:a16="http://schemas.microsoft.com/office/drawing/2014/main" id="{46819C8C-0588-47DA-895B-6B4B86FF3F77}"/>
                </a:ext>
              </a:extLst>
            </p:cNvPr>
            <p:cNvSpPr/>
            <p:nvPr/>
          </p:nvSpPr>
          <p:spPr bwMode="auto">
            <a:xfrm>
              <a:off x="1751902" y="3059546"/>
              <a:ext cx="5793269" cy="218523"/>
            </a:xfrm>
            <a:prstGeom prst="rect">
              <a:avLst/>
            </a:prstGeom>
            <a:solidFill>
              <a:schemeClr val="accent5">
                <a:lumMod val="75000"/>
                <a:alpha val="34000"/>
              </a:schemeClr>
            </a:solidFill>
            <a:ln w="9525" cap="flat" cmpd="sng" algn="ctr">
              <a:solidFill>
                <a:schemeClr val="accent5">
                  <a:lumMod val="60000"/>
                  <a:lumOff val="40000"/>
                </a:schemeClr>
              </a:solidFill>
              <a:prstDash val="solid"/>
              <a:round/>
              <a:headEnd type="none" w="med" len="med"/>
              <a:tailEnd type="none" w="med" len="med"/>
            </a:ln>
            <a:effectLst/>
          </p:spPr>
          <p:txBody>
            <a:bodyPr vert="horz" wrap="square" lIns="110592" tIns="55296" rIns="110592" bIns="55296" numCol="1" rtlCol="0" anchor="t" anchorCtr="0" compatLnSpc="1">
              <a:prstTxWarp prst="textNoShape">
                <a:avLst/>
              </a:prstTxWarp>
            </a:bodyPr>
            <a:lstStyle/>
            <a:p>
              <a:pPr algn="ctr" defTabSz="914400" fontAlgn="base">
                <a:spcBef>
                  <a:spcPct val="0"/>
                </a:spcBef>
                <a:spcAft>
                  <a:spcPct val="0"/>
                </a:spcAft>
              </a:pPr>
              <a:r>
                <a:rPr kumimoji="1" lang="en-US" altLang="zh-CN" sz="1270" dirty="0">
                  <a:solidFill>
                    <a:schemeClr val="tx1">
                      <a:lumMod val="95000"/>
                      <a:lumOff val="5000"/>
                    </a:schemeClr>
                  </a:solidFill>
                  <a:latin typeface="微软雅黑" panose="020B0503020204020204" pitchFamily="34" charset="-122"/>
                  <a:ea typeface="微软雅黑" panose="020B0503020204020204" pitchFamily="34" charset="-122"/>
                </a:rPr>
                <a:t>Kubernetes +  scheduler</a:t>
              </a:r>
              <a:endParaRPr kumimoji="1" lang="zh-CN" altLang="en-US" sz="127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51908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685800" y="806778"/>
            <a:ext cx="10820400" cy="1464911"/>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da-DK" altLang="zh-CN" dirty="0">
                <a:latin typeface="微软雅黑" panose="020B0503020204020204" pitchFamily="34" charset="-122"/>
                <a:ea typeface="微软雅黑" panose="020B0503020204020204" pitchFamily="34" charset="-122"/>
              </a:rPr>
              <a:t>/inspur/models/mxnet/mx_mnist_single.py</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python /inspur/models/mxnet/mx_mnist_single.py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MNIST_data</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日志路径：</a:t>
            </a:r>
            <a:r>
              <a:rPr lang="da-DK"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da-DK" altLang="zh-CN" dirty="0">
                <a:latin typeface="微软雅黑" panose="020B0503020204020204" pitchFamily="34" charset="-122"/>
                <a:ea typeface="微软雅黑" panose="020B0503020204020204" pitchFamily="34" charset="-122"/>
              </a:rPr>
              <a:t>/models/logs/log_mx_mnist_single</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7D16524C-8F43-4526-B43C-7D44FCD0C211}"/>
              </a:ext>
            </a:extLst>
          </p:cNvPr>
          <p:cNvSpPr txBox="1">
            <a:spLocks noChangeArrowheads="1"/>
          </p:cNvSpPr>
          <p:nvPr/>
        </p:nvSpPr>
        <p:spPr bwMode="auto">
          <a:xfrm>
            <a:off x="685800" y="228600"/>
            <a:ext cx="739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Mxnet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单机</a:t>
            </a:r>
            <a:r>
              <a:rPr lang="zh-CN" altLang="en-US" sz="2400" dirty="0">
                <a:solidFill>
                  <a:srgbClr val="1075B6"/>
                </a:solidFill>
                <a:latin typeface="SF Orson Casual Heavy" panose="00000400000000000000" pitchFamily="2" charset="0"/>
                <a:ea typeface="幼圆" panose="02010509060101010101" pitchFamily="49" charset="-122"/>
              </a:rPr>
              <a:t>任务可视化</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 name="图片 6">
            <a:extLst>
              <a:ext uri="{FF2B5EF4-FFF2-40B4-BE49-F238E27FC236}">
                <a16:creationId xmlns:a16="http://schemas.microsoft.com/office/drawing/2014/main" id="{1342FF99-4CB6-485D-B91F-6626E12C1DFF}"/>
              </a:ext>
            </a:extLst>
          </p:cNvPr>
          <p:cNvPicPr>
            <a:picLocks noChangeAspect="1"/>
          </p:cNvPicPr>
          <p:nvPr/>
        </p:nvPicPr>
        <p:blipFill>
          <a:blip r:embed="rId2"/>
          <a:stretch>
            <a:fillRect/>
          </a:stretch>
        </p:blipFill>
        <p:spPr>
          <a:xfrm>
            <a:off x="5638800" y="2155182"/>
            <a:ext cx="5715000" cy="3866629"/>
          </a:xfrm>
          <a:prstGeom prst="rect">
            <a:avLst/>
          </a:prstGeom>
        </p:spPr>
      </p:pic>
      <p:pic>
        <p:nvPicPr>
          <p:cNvPr id="3" name="图片 2">
            <a:extLst>
              <a:ext uri="{FF2B5EF4-FFF2-40B4-BE49-F238E27FC236}">
                <a16:creationId xmlns:a16="http://schemas.microsoft.com/office/drawing/2014/main" id="{8F7CEC76-3311-40A6-B102-AF934B213568}"/>
              </a:ext>
            </a:extLst>
          </p:cNvPr>
          <p:cNvPicPr>
            <a:picLocks noChangeAspect="1"/>
          </p:cNvPicPr>
          <p:nvPr/>
        </p:nvPicPr>
        <p:blipFill>
          <a:blip r:embed="rId3"/>
          <a:stretch>
            <a:fillRect/>
          </a:stretch>
        </p:blipFill>
        <p:spPr>
          <a:xfrm>
            <a:off x="766762" y="2155182"/>
            <a:ext cx="4719638" cy="3866629"/>
          </a:xfrm>
          <a:prstGeom prst="rect">
            <a:avLst/>
          </a:prstGeom>
        </p:spPr>
      </p:pic>
    </p:spTree>
    <p:extLst>
      <p:ext uri="{BB962C8B-B14F-4D97-AF65-F5344CB8AC3E}">
        <p14:creationId xmlns:p14="http://schemas.microsoft.com/office/powerpoint/2010/main" val="2035035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939085" y="96870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/inspur/models/pytorch/mnist/pytorch_mnist_single.py</a:t>
            </a: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 python /inspur/models/pytorch/mnist/pytorch_mnist_single.py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MNIST_pytorch</a:t>
            </a:r>
            <a:endParaRPr lang="zh-CN" altLang="zh-CN"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56A87D04-C6A9-4712-B25A-DEC447EE50E7}"/>
              </a:ext>
            </a:extLst>
          </p:cNvPr>
          <p:cNvSpPr txBox="1">
            <a:spLocks noChangeArrowheads="1"/>
          </p:cNvSpPr>
          <p:nvPr/>
        </p:nvSpPr>
        <p:spPr bwMode="auto">
          <a:xfrm>
            <a:off x="685800" y="228600"/>
            <a:ext cx="56545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Pytorch</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5" name="图片 4">
            <a:extLst>
              <a:ext uri="{FF2B5EF4-FFF2-40B4-BE49-F238E27FC236}">
                <a16:creationId xmlns:a16="http://schemas.microsoft.com/office/drawing/2014/main" id="{69551A08-1F84-428C-ABBB-0F50D6336099}"/>
              </a:ext>
            </a:extLst>
          </p:cNvPr>
          <p:cNvPicPr>
            <a:picLocks noChangeAspect="1"/>
          </p:cNvPicPr>
          <p:nvPr/>
        </p:nvPicPr>
        <p:blipFill>
          <a:blip r:embed="rId2"/>
          <a:stretch>
            <a:fillRect/>
          </a:stretch>
        </p:blipFill>
        <p:spPr>
          <a:xfrm>
            <a:off x="6629400" y="2110068"/>
            <a:ext cx="4693190" cy="4142813"/>
          </a:xfrm>
          <a:prstGeom prst="rect">
            <a:avLst/>
          </a:prstGeom>
        </p:spPr>
      </p:pic>
      <p:pic>
        <p:nvPicPr>
          <p:cNvPr id="6" name="图片 5">
            <a:extLst>
              <a:ext uri="{FF2B5EF4-FFF2-40B4-BE49-F238E27FC236}">
                <a16:creationId xmlns:a16="http://schemas.microsoft.com/office/drawing/2014/main" id="{423ECC1B-B6BA-4F2D-8BAA-0D23C471B6CC}"/>
              </a:ext>
            </a:extLst>
          </p:cNvPr>
          <p:cNvPicPr>
            <a:picLocks noChangeAspect="1"/>
          </p:cNvPicPr>
          <p:nvPr/>
        </p:nvPicPr>
        <p:blipFill>
          <a:blip r:embed="rId3"/>
          <a:stretch>
            <a:fillRect/>
          </a:stretch>
        </p:blipFill>
        <p:spPr>
          <a:xfrm>
            <a:off x="926385" y="2133258"/>
            <a:ext cx="5289550" cy="4119623"/>
          </a:xfrm>
          <a:prstGeom prst="rect">
            <a:avLst/>
          </a:prstGeom>
        </p:spPr>
      </p:pic>
    </p:spTree>
    <p:extLst>
      <p:ext uri="{BB962C8B-B14F-4D97-AF65-F5344CB8AC3E}">
        <p14:creationId xmlns:p14="http://schemas.microsoft.com/office/powerpoint/2010/main" val="3792815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13E7C895-6FF5-497F-AE4E-2CA3DB6417EC}"/>
              </a:ext>
            </a:extLst>
          </p:cNvPr>
          <p:cNvSpPr txBox="1">
            <a:spLocks noChangeArrowheads="1"/>
          </p:cNvSpPr>
          <p:nvPr/>
        </p:nvSpPr>
        <p:spPr bwMode="auto">
          <a:xfrm>
            <a:off x="685800" y="228600"/>
            <a:ext cx="8229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Pytorch</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分布式任务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8" name="TextBox 148">
            <a:extLst>
              <a:ext uri="{FF2B5EF4-FFF2-40B4-BE49-F238E27FC236}">
                <a16:creationId xmlns:a16="http://schemas.microsoft.com/office/drawing/2014/main" id="{D24E8166-D433-4F11-86C3-B3F538C5B005}"/>
              </a:ext>
            </a:extLst>
          </p:cNvPr>
          <p:cNvSpPr txBox="1"/>
          <p:nvPr/>
        </p:nvSpPr>
        <p:spPr>
          <a:xfrm>
            <a:off x="781974" y="784444"/>
            <a:ext cx="10214019" cy="910914"/>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/inspur/models/pytorch/mnist/pytorch_mnist_dist.py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MNIST_pytorch</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Master/Worker</a:t>
            </a:r>
            <a:endParaRPr lang="zh-CN"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432C016-3DCA-4C4E-A3AF-4A91121870F5}"/>
              </a:ext>
            </a:extLst>
          </p:cNvPr>
          <p:cNvPicPr>
            <a:picLocks noChangeAspect="1"/>
          </p:cNvPicPr>
          <p:nvPr/>
        </p:nvPicPr>
        <p:blipFill>
          <a:blip r:embed="rId2"/>
          <a:stretch>
            <a:fillRect/>
          </a:stretch>
        </p:blipFill>
        <p:spPr>
          <a:xfrm>
            <a:off x="6629400" y="1627898"/>
            <a:ext cx="5276850" cy="4657725"/>
          </a:xfrm>
          <a:prstGeom prst="rect">
            <a:avLst/>
          </a:prstGeom>
        </p:spPr>
      </p:pic>
      <p:pic>
        <p:nvPicPr>
          <p:cNvPr id="5" name="图片 4">
            <a:extLst>
              <a:ext uri="{FF2B5EF4-FFF2-40B4-BE49-F238E27FC236}">
                <a16:creationId xmlns:a16="http://schemas.microsoft.com/office/drawing/2014/main" id="{F7205CDE-F3CB-4D3D-B465-9943B18BEBE9}"/>
              </a:ext>
            </a:extLst>
          </p:cNvPr>
          <p:cNvPicPr>
            <a:picLocks noChangeAspect="1"/>
          </p:cNvPicPr>
          <p:nvPr/>
        </p:nvPicPr>
        <p:blipFill>
          <a:blip r:embed="rId3"/>
          <a:stretch>
            <a:fillRect/>
          </a:stretch>
        </p:blipFill>
        <p:spPr>
          <a:xfrm>
            <a:off x="781974" y="1860111"/>
            <a:ext cx="5009226" cy="4260758"/>
          </a:xfrm>
          <a:prstGeom prst="rect">
            <a:avLst/>
          </a:prstGeom>
        </p:spPr>
      </p:pic>
    </p:spTree>
    <p:extLst>
      <p:ext uri="{BB962C8B-B14F-4D97-AF65-F5344CB8AC3E}">
        <p14:creationId xmlns:p14="http://schemas.microsoft.com/office/powerpoint/2010/main" val="3547613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685800" y="806778"/>
            <a:ext cx="10214019" cy="1187913"/>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/inspur/models/horovod/pytorch_mnist.py</a:t>
            </a:r>
          </a:p>
          <a:p>
            <a:r>
              <a:rPr lang="zh-CN" altLang="en-US" dirty="0">
                <a:latin typeface="微软雅黑" panose="020B0503020204020204" pitchFamily="34" charset="-122"/>
                <a:ea typeface="微软雅黑" panose="020B0503020204020204" pitchFamily="34" charset="-122"/>
              </a:rPr>
              <a:t>或者命令行</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mpirun</a:t>
            </a:r>
            <a:r>
              <a:rPr lang="en-US" altLang="zh-CN" sz="1700" dirty="0">
                <a:latin typeface="微软雅黑" panose="020B0503020204020204" pitchFamily="34" charset="-122"/>
                <a:ea typeface="微软雅黑" panose="020B0503020204020204" pitchFamily="34" charset="-122"/>
              </a:rPr>
              <a:t> -np 2 -allow-run-as-root python /inspur/models/horovod/pytorch_mnist.py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MNIST_pytorch</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部署类型：选择</a:t>
            </a:r>
            <a:r>
              <a:rPr lang="en-US" altLang="zh-CN" dirty="0">
                <a:latin typeface="微软雅黑" panose="020B0503020204020204" pitchFamily="34" charset="-122"/>
                <a:ea typeface="微软雅黑" panose="020B0503020204020204" pitchFamily="34" charset="-122"/>
              </a:rPr>
              <a:t>MPI</a:t>
            </a:r>
            <a:endParaRPr lang="zh-CN" altLang="zh-CN" dirty="0">
              <a:latin typeface="微软雅黑" panose="020B0503020204020204" pitchFamily="34" charset="-122"/>
              <a:ea typeface="微软雅黑" panose="020B0503020204020204" pitchFamily="34" charset="-122"/>
            </a:endParaRPr>
          </a:p>
        </p:txBody>
      </p:sp>
      <p:sp>
        <p:nvSpPr>
          <p:cNvPr id="6" name="Rectangle 4">
            <a:extLst>
              <a:ext uri="{FF2B5EF4-FFF2-40B4-BE49-F238E27FC236}">
                <a16:creationId xmlns:a16="http://schemas.microsoft.com/office/drawing/2014/main" id="{7D16524C-8F43-4526-B43C-7D44FCD0C211}"/>
              </a:ext>
            </a:extLst>
          </p:cNvPr>
          <p:cNvSpPr txBox="1">
            <a:spLocks noChangeArrowheads="1"/>
          </p:cNvSpPr>
          <p:nvPr/>
        </p:nvSpPr>
        <p:spPr bwMode="auto">
          <a:xfrm>
            <a:off x="685800" y="228600"/>
            <a:ext cx="7391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Pytorch</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-MPI</a:t>
            </a:r>
            <a:r>
              <a:rPr lang="zh-CN" altLang="en-US" sz="2400" dirty="0">
                <a:solidFill>
                  <a:srgbClr val="1075B6"/>
                </a:solidFill>
                <a:latin typeface="SF Orson Casual Heavy" panose="00000400000000000000" pitchFamily="2" charset="0"/>
                <a:ea typeface="幼圆" panose="02010509060101010101" pitchFamily="49" charset="-122"/>
              </a:rPr>
              <a:t>任务</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5" name="图片 4">
            <a:extLst>
              <a:ext uri="{FF2B5EF4-FFF2-40B4-BE49-F238E27FC236}">
                <a16:creationId xmlns:a16="http://schemas.microsoft.com/office/drawing/2014/main" id="{862D0439-D91A-4031-889A-EABEA34325F5}"/>
              </a:ext>
            </a:extLst>
          </p:cNvPr>
          <p:cNvPicPr>
            <a:picLocks noChangeAspect="1"/>
          </p:cNvPicPr>
          <p:nvPr/>
        </p:nvPicPr>
        <p:blipFill>
          <a:blip r:embed="rId2"/>
          <a:stretch>
            <a:fillRect/>
          </a:stretch>
        </p:blipFill>
        <p:spPr>
          <a:xfrm>
            <a:off x="5943600" y="1994690"/>
            <a:ext cx="5981700" cy="4080540"/>
          </a:xfrm>
          <a:prstGeom prst="rect">
            <a:avLst/>
          </a:prstGeom>
        </p:spPr>
      </p:pic>
      <p:pic>
        <p:nvPicPr>
          <p:cNvPr id="7" name="图片 6">
            <a:extLst>
              <a:ext uri="{FF2B5EF4-FFF2-40B4-BE49-F238E27FC236}">
                <a16:creationId xmlns:a16="http://schemas.microsoft.com/office/drawing/2014/main" id="{F67D88A9-1239-427B-9A80-BE4EC9B86985}"/>
              </a:ext>
            </a:extLst>
          </p:cNvPr>
          <p:cNvPicPr>
            <a:picLocks noChangeAspect="1"/>
          </p:cNvPicPr>
          <p:nvPr/>
        </p:nvPicPr>
        <p:blipFill>
          <a:blip r:embed="rId3"/>
          <a:stretch>
            <a:fillRect/>
          </a:stretch>
        </p:blipFill>
        <p:spPr>
          <a:xfrm>
            <a:off x="76200" y="2086404"/>
            <a:ext cx="5867400" cy="4080539"/>
          </a:xfrm>
          <a:prstGeom prst="rect">
            <a:avLst/>
          </a:prstGeom>
        </p:spPr>
      </p:pic>
    </p:spTree>
    <p:extLst>
      <p:ext uri="{BB962C8B-B14F-4D97-AF65-F5344CB8AC3E}">
        <p14:creationId xmlns:p14="http://schemas.microsoft.com/office/powerpoint/2010/main" val="3859151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8">
            <a:extLst>
              <a:ext uri="{FF2B5EF4-FFF2-40B4-BE49-F238E27FC236}">
                <a16:creationId xmlns:a16="http://schemas.microsoft.com/office/drawing/2014/main" id="{47E32EC0-591A-AF4E-B9D7-5003557252A5}"/>
              </a:ext>
            </a:extLst>
          </p:cNvPr>
          <p:cNvSpPr txBox="1"/>
          <p:nvPr/>
        </p:nvSpPr>
        <p:spPr>
          <a:xfrm>
            <a:off x="381000" y="914400"/>
            <a:ext cx="10772104" cy="1187913"/>
          </a:xfrm>
          <a:prstGeom prst="rect">
            <a:avLst/>
          </a:prstGeom>
          <a:solidFill>
            <a:schemeClr val="bg1"/>
          </a:solidFill>
        </p:spPr>
        <p:txBody>
          <a:bodyPr wrap="square" lIns="79145" tIns="39572" rIns="79145" bIns="39572" rtlCol="0" anchor="t">
            <a:spAutoFit/>
          </a:bodyPr>
          <a:lstStyle/>
          <a:p>
            <a:r>
              <a:rPr lang="zh-CN" altLang="en-US" dirty="0">
                <a:latin typeface="微软雅黑" panose="020B0503020204020204" pitchFamily="34" charset="-122"/>
                <a:ea typeface="微软雅黑" panose="020B0503020204020204" pitchFamily="34" charset="-122"/>
              </a:rPr>
              <a:t>启动文件：</a:t>
            </a:r>
            <a:r>
              <a:rPr lang="en-US" altLang="zh-CN" dirty="0">
                <a:latin typeface="微软雅黑" panose="020B0503020204020204" pitchFamily="34" charset="-122"/>
                <a:ea typeface="微软雅黑" panose="020B0503020204020204" pitchFamily="34" charset="-122"/>
              </a:rPr>
              <a:t> /inspur/models/pytorch/mnist/pytorch_mnist_single.py</a:t>
            </a:r>
          </a:p>
          <a:p>
            <a:r>
              <a:rPr lang="zh-CN" altLang="en-US" dirty="0">
                <a:latin typeface="微软雅黑" panose="020B0503020204020204" pitchFamily="34" charset="-122"/>
                <a:ea typeface="微软雅黑" panose="020B0503020204020204" pitchFamily="34" charset="-122"/>
              </a:rPr>
              <a:t>或者命令行：</a:t>
            </a:r>
            <a:r>
              <a:rPr lang="en-US" altLang="zh-CN" dirty="0">
                <a:latin typeface="微软雅黑" panose="020B0503020204020204" pitchFamily="34" charset="-122"/>
                <a:ea typeface="微软雅黑" panose="020B0503020204020204" pitchFamily="34" charset="-122"/>
              </a:rPr>
              <a:t> python /inspur/models/pytorch/mnist/pytorch_mnist_single.py</a:t>
            </a:r>
          </a:p>
          <a:p>
            <a:r>
              <a:rPr lang="zh-CN" altLang="en-US" dirty="0">
                <a:latin typeface="微软雅黑" panose="020B0503020204020204" pitchFamily="34" charset="-122"/>
                <a:ea typeface="微软雅黑" panose="020B0503020204020204" pitchFamily="34" charset="-122"/>
              </a:rPr>
              <a:t>数据集：</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MNIST_pytorch</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日志路径：</a:t>
            </a:r>
            <a:r>
              <a:rPr lang="da-DK"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inspur</a:t>
            </a:r>
            <a:r>
              <a:rPr lang="da-DK" altLang="zh-CN" dirty="0">
                <a:latin typeface="微软雅黑" panose="020B0503020204020204" pitchFamily="34" charset="-122"/>
                <a:ea typeface="微软雅黑" panose="020B0503020204020204" pitchFamily="34" charset="-122"/>
              </a:rPr>
              <a:t>/models/logs/log_pytorch_mnist_single</a:t>
            </a:r>
            <a:endParaRPr lang="en-US" altLang="zh-CN"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56A87D04-C6A9-4712-B25A-DEC447EE50E7}"/>
              </a:ext>
            </a:extLst>
          </p:cNvPr>
          <p:cNvSpPr txBox="1">
            <a:spLocks noChangeArrowheads="1"/>
          </p:cNvSpPr>
          <p:nvPr/>
        </p:nvSpPr>
        <p:spPr bwMode="auto">
          <a:xfrm>
            <a:off x="685800" y="228600"/>
            <a:ext cx="5654538"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Pytorch</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rPr>
              <a:t>单机任务可视化</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6" name="图片 5">
            <a:extLst>
              <a:ext uri="{FF2B5EF4-FFF2-40B4-BE49-F238E27FC236}">
                <a16:creationId xmlns:a16="http://schemas.microsoft.com/office/drawing/2014/main" id="{9769AD52-2C0F-4EED-BCA4-23EEF49B7D57}"/>
              </a:ext>
            </a:extLst>
          </p:cNvPr>
          <p:cNvPicPr>
            <a:picLocks noChangeAspect="1"/>
          </p:cNvPicPr>
          <p:nvPr/>
        </p:nvPicPr>
        <p:blipFill>
          <a:blip r:embed="rId2"/>
          <a:stretch>
            <a:fillRect/>
          </a:stretch>
        </p:blipFill>
        <p:spPr>
          <a:xfrm>
            <a:off x="6705600" y="2267751"/>
            <a:ext cx="4182140" cy="4014108"/>
          </a:xfrm>
          <a:prstGeom prst="rect">
            <a:avLst/>
          </a:prstGeom>
        </p:spPr>
      </p:pic>
      <p:pic>
        <p:nvPicPr>
          <p:cNvPr id="9" name="图片 8">
            <a:extLst>
              <a:ext uri="{FF2B5EF4-FFF2-40B4-BE49-F238E27FC236}">
                <a16:creationId xmlns:a16="http://schemas.microsoft.com/office/drawing/2014/main" id="{EAB6A431-0179-412D-BF78-EA2ED8F84F03}"/>
              </a:ext>
            </a:extLst>
          </p:cNvPr>
          <p:cNvPicPr>
            <a:picLocks noChangeAspect="1"/>
          </p:cNvPicPr>
          <p:nvPr/>
        </p:nvPicPr>
        <p:blipFill>
          <a:blip r:embed="rId3"/>
          <a:stretch>
            <a:fillRect/>
          </a:stretch>
        </p:blipFill>
        <p:spPr>
          <a:xfrm>
            <a:off x="619850" y="2327049"/>
            <a:ext cx="5786438" cy="3954810"/>
          </a:xfrm>
          <a:prstGeom prst="rect">
            <a:avLst/>
          </a:prstGeom>
        </p:spPr>
      </p:pic>
    </p:spTree>
    <p:extLst>
      <p:ext uri="{BB962C8B-B14F-4D97-AF65-F5344CB8AC3E}">
        <p14:creationId xmlns:p14="http://schemas.microsoft.com/office/powerpoint/2010/main" val="2960512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57150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镜像管理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导入镜像示例</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caffe_cpu_only</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6" name="TextBox 148">
            <a:extLst>
              <a:ext uri="{FF2B5EF4-FFF2-40B4-BE49-F238E27FC236}">
                <a16:creationId xmlns:a16="http://schemas.microsoft.com/office/drawing/2014/main" id="{3D25D052-2177-46F1-9AE5-9B1EFB1ACFE7}"/>
              </a:ext>
            </a:extLst>
          </p:cNvPr>
          <p:cNvSpPr txBox="1"/>
          <p:nvPr/>
        </p:nvSpPr>
        <p:spPr>
          <a:xfrm>
            <a:off x="533400" y="914400"/>
            <a:ext cx="11353800" cy="1692987"/>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以从外部导入一个</a:t>
            </a:r>
            <a:r>
              <a:rPr lang="en-US" altLang="zh-CN" dirty="0" err="1">
                <a:latin typeface="微软雅黑" panose="020B0503020204020204" pitchFamily="34" charset="-122"/>
                <a:ea typeface="微软雅黑" panose="020B0503020204020204" pitchFamily="34" charset="-122"/>
              </a:rPr>
              <a:t>caffe</a:t>
            </a:r>
            <a:r>
              <a:rPr lang="zh-CN" altLang="en-US" dirty="0">
                <a:latin typeface="微软雅黑" panose="020B0503020204020204" pitchFamily="34" charset="-122"/>
                <a:ea typeface="微软雅黑" panose="020B0503020204020204" pitchFamily="34" charset="-122"/>
              </a:rPr>
              <a:t>镜像为例，导入命令</a:t>
            </a:r>
            <a:r>
              <a:rPr lang="en-US" altLang="zh-CN" dirty="0">
                <a:latin typeface="微软雅黑" panose="020B0503020204020204" pitchFamily="34" charset="-122"/>
                <a:ea typeface="微软雅黑" panose="020B0503020204020204" pitchFamily="34" charset="-122"/>
              </a:rPr>
              <a:t>docker pull </a:t>
            </a:r>
            <a:r>
              <a:rPr lang="en-US" altLang="zh-CN" dirty="0" err="1">
                <a:latin typeface="微软雅黑" panose="020B0503020204020204" pitchFamily="34" charset="-122"/>
                <a:ea typeface="微软雅黑" panose="020B0503020204020204" pitchFamily="34" charset="-122"/>
              </a:rPr>
              <a:t>zhaoyongke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bookenv:caffe_cpu_only</a:t>
            </a:r>
            <a:r>
              <a:rPr lang="zh-CN" altLang="en-US" dirty="0">
                <a:latin typeface="微软雅黑" panose="020B0503020204020204" pitchFamily="34" charset="-122"/>
                <a:ea typeface="微软雅黑" panose="020B0503020204020204" pitchFamily="34" charset="-122"/>
              </a:rPr>
              <a:t>，演示导入的镜像和使用过程，前提是管理节点可以联通外部网络。</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zh-CN" altLang="en-US" dirty="0">
                <a:latin typeface="微软雅黑" panose="020B0503020204020204" pitchFamily="34" charset="-122"/>
                <a:ea typeface="微软雅黑" panose="020B0503020204020204" pitchFamily="34" charset="-122"/>
              </a:rPr>
              <a:t>在导入过程中，可以通过传输列表看导入的进度，普通用户导入的镜像只可以自己使用，导入的镜像可以分享</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zh-CN" altLang="en-US" dirty="0">
                <a:latin typeface="微软雅黑" panose="020B0503020204020204" pitchFamily="34" charset="-122"/>
                <a:ea typeface="微软雅黑" panose="020B0503020204020204" pitchFamily="34" charset="-122"/>
              </a:rPr>
              <a:t>给公共和组用户。</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144342A-2CB9-4FFE-8A66-BB8EEABD140F}"/>
              </a:ext>
            </a:extLst>
          </p:cNvPr>
          <p:cNvPicPr>
            <a:picLocks noChangeAspect="1"/>
          </p:cNvPicPr>
          <p:nvPr/>
        </p:nvPicPr>
        <p:blipFill>
          <a:blip r:embed="rId4"/>
          <a:stretch>
            <a:fillRect/>
          </a:stretch>
        </p:blipFill>
        <p:spPr>
          <a:xfrm>
            <a:off x="152401" y="2788814"/>
            <a:ext cx="5334000" cy="3355897"/>
          </a:xfrm>
          <a:prstGeom prst="rect">
            <a:avLst/>
          </a:prstGeom>
        </p:spPr>
      </p:pic>
      <p:pic>
        <p:nvPicPr>
          <p:cNvPr id="5" name="图片 4">
            <a:extLst>
              <a:ext uri="{FF2B5EF4-FFF2-40B4-BE49-F238E27FC236}">
                <a16:creationId xmlns:a16="http://schemas.microsoft.com/office/drawing/2014/main" id="{5C3CF024-F359-45A6-8FCE-89463DFBF1E6}"/>
              </a:ext>
            </a:extLst>
          </p:cNvPr>
          <p:cNvPicPr>
            <a:picLocks noChangeAspect="1"/>
          </p:cNvPicPr>
          <p:nvPr/>
        </p:nvPicPr>
        <p:blipFill>
          <a:blip r:embed="rId5"/>
          <a:stretch>
            <a:fillRect/>
          </a:stretch>
        </p:blipFill>
        <p:spPr>
          <a:xfrm>
            <a:off x="6400800" y="2788813"/>
            <a:ext cx="4953000" cy="3355898"/>
          </a:xfrm>
          <a:prstGeom prst="rect">
            <a:avLst/>
          </a:prstGeom>
        </p:spPr>
      </p:pic>
    </p:spTree>
    <p:extLst>
      <p:ext uri="{BB962C8B-B14F-4D97-AF65-F5344CB8AC3E}">
        <p14:creationId xmlns:p14="http://schemas.microsoft.com/office/powerpoint/2010/main" val="3696099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57150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镜像管理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导入镜像示例</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caffe_cpu_only</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6" name="TextBox 148">
            <a:extLst>
              <a:ext uri="{FF2B5EF4-FFF2-40B4-BE49-F238E27FC236}">
                <a16:creationId xmlns:a16="http://schemas.microsoft.com/office/drawing/2014/main" id="{3D25D052-2177-46F1-9AE5-9B1EFB1ACFE7}"/>
              </a:ext>
            </a:extLst>
          </p:cNvPr>
          <p:cNvSpPr txBox="1"/>
          <p:nvPr/>
        </p:nvSpPr>
        <p:spPr>
          <a:xfrm>
            <a:off x="457200" y="797538"/>
            <a:ext cx="11887200" cy="5619895"/>
          </a:xfrm>
          <a:prstGeom prst="rect">
            <a:avLst/>
          </a:prstGeom>
          <a:solidFill>
            <a:schemeClr val="bg1"/>
          </a:solidFill>
        </p:spPr>
        <p:txBody>
          <a:bodyPr wrap="square" lIns="79145" tIns="39572" rIns="79145" bIns="39572" rtlCol="0" anchor="t">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     用刚导入的镜像跑训练任务</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先创建一个开发环境，设置好</a:t>
            </a:r>
            <a:r>
              <a:rPr lang="en-US" altLang="zh-CN" dirty="0" err="1">
                <a:latin typeface="微软雅黑" panose="020B0503020204020204" pitchFamily="34" charset="-122"/>
                <a:ea typeface="微软雅黑" panose="020B0503020204020204" pitchFamily="34" charset="-122"/>
              </a:rPr>
              <a:t>caffe</a:t>
            </a:r>
            <a:r>
              <a:rPr lang="zh-CN" altLang="en-US" dirty="0">
                <a:latin typeface="微软雅黑" panose="020B0503020204020204" pitchFamily="34" charset="-122"/>
                <a:ea typeface="微软雅黑" panose="020B0503020204020204" pitchFamily="34" charset="-122"/>
              </a:rPr>
              <a:t>的运行算例，注意由于该测试算例是在容器的</a:t>
            </a:r>
            <a:r>
              <a:rPr lang="en-US" altLang="zh-CN" dirty="0">
                <a:latin typeface="微软雅黑" panose="020B0503020204020204" pitchFamily="34" charset="-122"/>
                <a:ea typeface="微软雅黑" panose="020B0503020204020204" pitchFamily="34" charset="-122"/>
              </a:rPr>
              <a:t>/root/</a:t>
            </a:r>
            <a:r>
              <a:rPr lang="zh-CN" altLang="en-US" dirty="0">
                <a:latin typeface="微软雅黑" panose="020B0503020204020204" pitchFamily="34" charset="-122"/>
                <a:ea typeface="微软雅黑" panose="020B0503020204020204" pitchFamily="34" charset="-122"/>
              </a:rPr>
              <a:t>目录下，所以设置完</a:t>
            </a:r>
            <a:r>
              <a:rPr lang="en-US" altLang="zh-CN" dirty="0" err="1">
                <a:latin typeface="微软雅黑" panose="020B0503020204020204" pitchFamily="34" charset="-122"/>
                <a:ea typeface="微软雅黑" panose="020B0503020204020204" pitchFamily="34" charset="-122"/>
              </a:rPr>
              <a:t>caffe</a:t>
            </a:r>
            <a:r>
              <a:rPr lang="zh-CN" altLang="en-US" dirty="0">
                <a:latin typeface="微软雅黑" panose="020B0503020204020204" pitchFamily="34" charset="-122"/>
                <a:ea typeface="微软雅黑" panose="020B0503020204020204" pitchFamily="34" charset="-122"/>
              </a:rPr>
              <a:t>算例的运行环境后，需要重新保存一个新的镜像，用于训练任务。</a:t>
            </a:r>
            <a:endParaRPr lang="en-US" altLang="zh-CN" dirty="0">
              <a:latin typeface="微软雅黑" panose="020B0503020204020204" pitchFamily="34" charset="-122"/>
              <a:ea typeface="微软雅黑" panose="020B0503020204020204" pitchFamily="34" charset="-122"/>
            </a:endParaRPr>
          </a:p>
          <a:p>
            <a:pPr marL="0" lvl="1">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用导入的镜像创建开发环境，由于镜像没有安装</a:t>
            </a:r>
            <a:r>
              <a:rPr lang="en-US" altLang="zh-CN" dirty="0" err="1">
                <a:latin typeface="微软雅黑" panose="020B0503020204020204" pitchFamily="34" charset="-122"/>
                <a:ea typeface="微软雅黑" panose="020B0503020204020204" pitchFamily="34" charset="-122"/>
              </a:rPr>
              <a:t>jupter</a:t>
            </a:r>
            <a:r>
              <a:rPr lang="zh-CN" altLang="en-US" dirty="0">
                <a:latin typeface="微软雅黑" panose="020B0503020204020204" pitchFamily="34" charset="-122"/>
                <a:ea typeface="微软雅黑" panose="020B0503020204020204" pitchFamily="34" charset="-122"/>
              </a:rPr>
              <a:t>组件，所以开发环境的</a:t>
            </a:r>
            <a:r>
              <a:rPr lang="en-US" altLang="zh-CN" dirty="0" err="1">
                <a:latin typeface="微软雅黑" panose="020B0503020204020204" pitchFamily="34" charset="-122"/>
                <a:ea typeface="微软雅黑" panose="020B0503020204020204" pitchFamily="34" charset="-122"/>
              </a:rPr>
              <a:t>jupyter</a:t>
            </a:r>
            <a:r>
              <a:rPr lang="zh-CN" altLang="en-US" dirty="0">
                <a:latin typeface="微软雅黑" panose="020B0503020204020204" pitchFamily="34" charset="-122"/>
                <a:ea typeface="微软雅黑" panose="020B0503020204020204" pitchFamily="34" charset="-122"/>
              </a:rPr>
              <a:t>组件不可用会提示如下信息</a:t>
            </a:r>
            <a:endParaRPr lang="en-US" altLang="zh-CN" dirty="0">
              <a:latin typeface="微软雅黑" panose="020B0503020204020204" pitchFamily="34" charset="-122"/>
              <a:ea typeface="微软雅黑" panose="020B0503020204020204" pitchFamily="34" charset="-122"/>
            </a:endParaRPr>
          </a:p>
          <a:p>
            <a:pPr marL="0" lvl="1">
              <a:lnSpc>
                <a:spcPct val="150000"/>
              </a:lnSpc>
            </a:pPr>
            <a:endParaRPr lang="en-US" altLang="zh-CN" dirty="0">
              <a:latin typeface="微软雅黑" panose="020B0503020204020204" pitchFamily="34" charset="-122"/>
              <a:ea typeface="微软雅黑" panose="020B0503020204020204" pitchFamily="34" charset="-122"/>
            </a:endParaRPr>
          </a:p>
          <a:p>
            <a:pPr marL="0" lvl="1">
              <a:lnSpc>
                <a:spcPct val="150000"/>
              </a:lnSpc>
            </a:pPr>
            <a:endParaRPr lang="en-US" altLang="zh-CN" dirty="0">
              <a:latin typeface="微软雅黑" panose="020B0503020204020204" pitchFamily="34" charset="-122"/>
              <a:ea typeface="微软雅黑" panose="020B0503020204020204" pitchFamily="34" charset="-122"/>
            </a:endParaRPr>
          </a:p>
          <a:p>
            <a:pPr marL="0" lvl="1"/>
            <a:r>
              <a:rPr lang="zh-CN" altLang="en-US" dirty="0">
                <a:latin typeface="微软雅黑" panose="020B0503020204020204" pitchFamily="34" charset="-122"/>
                <a:ea typeface="微软雅黑" panose="020B0503020204020204" pitchFamily="34" charset="-122"/>
              </a:rPr>
              <a:t>登录容器</a:t>
            </a:r>
            <a:r>
              <a:rPr lang="en-US" altLang="zh-CN" dirty="0">
                <a:latin typeface="微软雅黑" panose="020B0503020204020204" pitchFamily="34" charset="-122"/>
                <a:ea typeface="微软雅黑" panose="020B0503020204020204" pitchFamily="34" charset="-122"/>
              </a:rPr>
              <a:t>shell</a:t>
            </a:r>
            <a:r>
              <a:rPr lang="zh-CN" altLang="en-US" dirty="0">
                <a:latin typeface="微软雅黑" panose="020B0503020204020204" pitchFamily="34" charset="-122"/>
                <a:ea typeface="微软雅黑" panose="020B0503020204020204" pitchFamily="34" charset="-122"/>
              </a:rPr>
              <a:t>，执行如下命令</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sed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s/GPU/CPU/g  /root/</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/examples/</a:t>
            </a:r>
            <a:r>
              <a:rPr lang="en-US" altLang="zh-CN" dirty="0" err="1">
                <a:latin typeface="微软雅黑" panose="020B0503020204020204" pitchFamily="34" charset="-122"/>
                <a:ea typeface="微软雅黑" panose="020B0503020204020204" pitchFamily="34" charset="-122"/>
              </a:rPr>
              <a:t>mnist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lenet_solver.prototxt</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apt-get update</a:t>
            </a:r>
          </a:p>
          <a:p>
            <a:pPr marL="0" lvl="1"/>
            <a:r>
              <a:rPr lang="en-US" altLang="zh-CN" dirty="0">
                <a:latin typeface="微软雅黑" panose="020B0503020204020204" pitchFamily="34" charset="-122"/>
                <a:ea typeface="微软雅黑" panose="020B0503020204020204" pitchFamily="34" charset="-122"/>
              </a:rPr>
              <a:t>apt-get install </a:t>
            </a:r>
            <a:r>
              <a:rPr lang="en-US" altLang="zh-CN" dirty="0" err="1">
                <a:latin typeface="微软雅黑" panose="020B0503020204020204" pitchFamily="34" charset="-122"/>
                <a:ea typeface="微软雅黑" panose="020B0503020204020204" pitchFamily="34" charset="-122"/>
              </a:rPr>
              <a:t>wget</a:t>
            </a:r>
            <a:endParaRPr lang="en-US" altLang="zh-CN" dirty="0">
              <a:latin typeface="微软雅黑" panose="020B0503020204020204" pitchFamily="34" charset="-122"/>
              <a:ea typeface="微软雅黑" panose="020B0503020204020204" pitchFamily="34" charset="-122"/>
            </a:endParaRPr>
          </a:p>
          <a:p>
            <a:pPr marL="0" lvl="1"/>
            <a:r>
              <a:rPr lang="zh-CN" altLang="en-US" dirty="0">
                <a:latin typeface="微软雅黑" panose="020B0503020204020204" pitchFamily="34" charset="-122"/>
                <a:ea typeface="微软雅黑" panose="020B0503020204020204" pitchFamily="34" charset="-122"/>
              </a:rPr>
              <a:t>获取 </a:t>
            </a:r>
            <a:r>
              <a:rPr lang="en-US" altLang="zh-CN" dirty="0">
                <a:latin typeface="微软雅黑" panose="020B0503020204020204" pitchFamily="34" charset="-122"/>
                <a:ea typeface="微软雅黑" panose="020B0503020204020204" pitchFamily="34" charset="-122"/>
              </a:rPr>
              <a:t>MNIST </a:t>
            </a:r>
            <a:r>
              <a:rPr lang="zh-CN" altLang="en-US" dirty="0">
                <a:latin typeface="微软雅黑" panose="020B0503020204020204" pitchFamily="34" charset="-122"/>
                <a:ea typeface="微软雅黑" panose="020B0503020204020204" pitchFamily="34" charset="-122"/>
              </a:rPr>
              <a:t>数据集</a:t>
            </a:r>
          </a:p>
          <a:p>
            <a:pPr marL="0" lvl="1"/>
            <a:r>
              <a:rPr lang="en-US" altLang="zh-CN" dirty="0">
                <a:latin typeface="微软雅黑" panose="020B0503020204020204" pitchFamily="34" charset="-122"/>
                <a:ea typeface="微软雅黑" panose="020B0503020204020204" pitchFamily="34" charset="-122"/>
              </a:rPr>
              <a:t>/root/caffe/data/mnist/get_mnist.sh</a:t>
            </a:r>
          </a:p>
          <a:p>
            <a:pPr marL="0" lvl="1"/>
            <a:r>
              <a:rPr lang="zh-CN" altLang="en-US" dirty="0">
                <a:latin typeface="微软雅黑" panose="020B0503020204020204" pitchFamily="34" charset="-122"/>
                <a:ea typeface="微软雅黑" panose="020B0503020204020204" pitchFamily="34" charset="-122"/>
              </a:rPr>
              <a:t>用 </a:t>
            </a:r>
            <a:r>
              <a:rPr lang="en-US" altLang="zh-CN" dirty="0">
                <a:latin typeface="微软雅黑" panose="020B0503020204020204" pitchFamily="34" charset="-122"/>
                <a:ea typeface="微软雅黑" panose="020B0503020204020204" pitchFamily="34" charset="-122"/>
              </a:rPr>
              <a:t>MNIST </a:t>
            </a:r>
            <a:r>
              <a:rPr lang="zh-CN" altLang="en-US" dirty="0">
                <a:latin typeface="微软雅黑" panose="020B0503020204020204" pitchFamily="34" charset="-122"/>
                <a:ea typeface="微软雅黑" panose="020B0503020204020204" pitchFamily="34" charset="-122"/>
              </a:rPr>
              <a:t>数据集创建 </a:t>
            </a:r>
            <a:r>
              <a:rPr lang="en-US" altLang="zh-CN" dirty="0">
                <a:latin typeface="微软雅黑" panose="020B0503020204020204" pitchFamily="34" charset="-122"/>
                <a:ea typeface="微软雅黑" panose="020B0503020204020204" pitchFamily="34" charset="-122"/>
              </a:rPr>
              <a:t>LMDB </a:t>
            </a:r>
            <a:r>
              <a:rPr lang="zh-CN" altLang="en-US" dirty="0">
                <a:latin typeface="微软雅黑" panose="020B0503020204020204" pitchFamily="34" charset="-122"/>
                <a:ea typeface="微软雅黑" panose="020B0503020204020204" pitchFamily="34" charset="-122"/>
              </a:rPr>
              <a:t>数据库</a:t>
            </a:r>
          </a:p>
          <a:p>
            <a:pPr marL="0" lvl="1"/>
            <a:r>
              <a:rPr lang="en-US" altLang="zh-CN" dirty="0">
                <a:latin typeface="微软雅黑" panose="020B0503020204020204" pitchFamily="34" charset="-122"/>
                <a:ea typeface="微软雅黑" panose="020B0503020204020204" pitchFamily="34" charset="-122"/>
              </a:rPr>
              <a:t>/root/caffe/examples/mnist/create_mnist.sh</a:t>
            </a:r>
          </a:p>
          <a:p>
            <a:pPr marL="0" lvl="1"/>
            <a:r>
              <a:rPr lang="zh-CN" altLang="en-US" dirty="0">
                <a:latin typeface="微软雅黑" panose="020B0503020204020204" pitchFamily="34" charset="-122"/>
                <a:ea typeface="微软雅黑" panose="020B0503020204020204" pitchFamily="34" charset="-122"/>
              </a:rPr>
              <a:t>执行训练测试是否可以正常跑任务</a:t>
            </a:r>
          </a:p>
          <a:p>
            <a:pPr marL="0" lvl="1"/>
            <a:r>
              <a:rPr lang="en-US" altLang="zh-CN" dirty="0">
                <a:latin typeface="微软雅黑" panose="020B0503020204020204" pitchFamily="34" charset="-122"/>
                <a:ea typeface="微软雅黑" panose="020B0503020204020204" pitchFamily="34" charset="-122"/>
              </a:rPr>
              <a:t>cd /root/</a:t>
            </a:r>
            <a:r>
              <a:rPr lang="en-US" altLang="zh-CN" dirty="0" err="1">
                <a:latin typeface="微软雅黑" panose="020B0503020204020204" pitchFamily="34" charset="-122"/>
                <a:ea typeface="微软雅黑" panose="020B0503020204020204" pitchFamily="34" charset="-122"/>
              </a:rPr>
              <a:t>caffe</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/root/caffe/examples/mnist/train_lenet.sh </a:t>
            </a:r>
          </a:p>
        </p:txBody>
      </p:sp>
      <p:pic>
        <p:nvPicPr>
          <p:cNvPr id="2" name="图片 1">
            <a:extLst>
              <a:ext uri="{FF2B5EF4-FFF2-40B4-BE49-F238E27FC236}">
                <a16:creationId xmlns:a16="http://schemas.microsoft.com/office/drawing/2014/main" id="{9BEE0A6E-9D6B-4658-BEA9-18EF7A508C1A}"/>
              </a:ext>
            </a:extLst>
          </p:cNvPr>
          <p:cNvPicPr>
            <a:picLocks noChangeAspect="1"/>
          </p:cNvPicPr>
          <p:nvPr/>
        </p:nvPicPr>
        <p:blipFill>
          <a:blip r:embed="rId4"/>
          <a:stretch>
            <a:fillRect/>
          </a:stretch>
        </p:blipFill>
        <p:spPr>
          <a:xfrm>
            <a:off x="4572000" y="2583043"/>
            <a:ext cx="3314700" cy="828675"/>
          </a:xfrm>
          <a:prstGeom prst="rect">
            <a:avLst/>
          </a:prstGeom>
        </p:spPr>
      </p:pic>
    </p:spTree>
    <p:extLst>
      <p:ext uri="{BB962C8B-B14F-4D97-AF65-F5344CB8AC3E}">
        <p14:creationId xmlns:p14="http://schemas.microsoft.com/office/powerpoint/2010/main" val="533731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59436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镜像管理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导入镜像示例</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caffe_cpu_only</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6" name="TextBox 148">
            <a:extLst>
              <a:ext uri="{FF2B5EF4-FFF2-40B4-BE49-F238E27FC236}">
                <a16:creationId xmlns:a16="http://schemas.microsoft.com/office/drawing/2014/main" id="{3D25D052-2177-46F1-9AE5-9B1EFB1ACFE7}"/>
              </a:ext>
            </a:extLst>
          </p:cNvPr>
          <p:cNvSpPr txBox="1"/>
          <p:nvPr/>
        </p:nvSpPr>
        <p:spPr>
          <a:xfrm>
            <a:off x="419100" y="1009505"/>
            <a:ext cx="11353800" cy="910914"/>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执行训练测试可以正常跑任务后，把该镜像重新保存成新的镜像，这样更新到</a:t>
            </a:r>
            <a:r>
              <a:rPr lang="en-US" altLang="zh-CN" dirty="0">
                <a:latin typeface="微软雅黑" panose="020B0503020204020204" pitchFamily="34" charset="-122"/>
                <a:ea typeface="微软雅黑" panose="020B0503020204020204" pitchFamily="34" charset="-122"/>
              </a:rPr>
              <a:t>/root/</a:t>
            </a:r>
            <a:r>
              <a:rPr lang="zh-CN" altLang="en-US" dirty="0">
                <a:latin typeface="微软雅黑" panose="020B0503020204020204" pitchFamily="34" charset="-122"/>
                <a:ea typeface="微软雅黑" panose="020B0503020204020204" pitchFamily="34" charset="-122"/>
              </a:rPr>
              <a:t>下的测试算例可以保存到新镜像里，用于训练任务</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在镜像管理的传输列表里可以看到保存镜像的进度，保存完后，在镜像管理里可以看到新的镜像。</a:t>
            </a:r>
          </a:p>
        </p:txBody>
      </p:sp>
      <p:pic>
        <p:nvPicPr>
          <p:cNvPr id="3" name="图片 2">
            <a:extLst>
              <a:ext uri="{FF2B5EF4-FFF2-40B4-BE49-F238E27FC236}">
                <a16:creationId xmlns:a16="http://schemas.microsoft.com/office/drawing/2014/main" id="{E1C91186-78A0-484F-B764-806413B28A8E}"/>
              </a:ext>
            </a:extLst>
          </p:cNvPr>
          <p:cNvPicPr>
            <a:picLocks noChangeAspect="1"/>
          </p:cNvPicPr>
          <p:nvPr/>
        </p:nvPicPr>
        <p:blipFill>
          <a:blip r:embed="rId4"/>
          <a:stretch>
            <a:fillRect/>
          </a:stretch>
        </p:blipFill>
        <p:spPr>
          <a:xfrm>
            <a:off x="304800" y="2362200"/>
            <a:ext cx="5715000" cy="3653672"/>
          </a:xfrm>
          <a:prstGeom prst="rect">
            <a:avLst/>
          </a:prstGeom>
        </p:spPr>
      </p:pic>
      <p:pic>
        <p:nvPicPr>
          <p:cNvPr id="4" name="图片 3">
            <a:extLst>
              <a:ext uri="{FF2B5EF4-FFF2-40B4-BE49-F238E27FC236}">
                <a16:creationId xmlns:a16="http://schemas.microsoft.com/office/drawing/2014/main" id="{716074BD-581F-4651-83DA-714F71C6A1CA}"/>
              </a:ext>
            </a:extLst>
          </p:cNvPr>
          <p:cNvPicPr>
            <a:picLocks noChangeAspect="1"/>
          </p:cNvPicPr>
          <p:nvPr/>
        </p:nvPicPr>
        <p:blipFill>
          <a:blip r:embed="rId5"/>
          <a:stretch>
            <a:fillRect/>
          </a:stretch>
        </p:blipFill>
        <p:spPr>
          <a:xfrm>
            <a:off x="6629400" y="2433861"/>
            <a:ext cx="4987733" cy="3582011"/>
          </a:xfrm>
          <a:prstGeom prst="rect">
            <a:avLst/>
          </a:prstGeom>
        </p:spPr>
      </p:pic>
    </p:spTree>
    <p:extLst>
      <p:ext uri="{BB962C8B-B14F-4D97-AF65-F5344CB8AC3E}">
        <p14:creationId xmlns:p14="http://schemas.microsoft.com/office/powerpoint/2010/main" val="3207066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85800" y="228600"/>
            <a:ext cx="71628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镜像管理</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导入镜像示例</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caffe_cpu_only</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训练任务</a:t>
            </a:r>
          </a:p>
        </p:txBody>
      </p:sp>
      <p:sp>
        <p:nvSpPr>
          <p:cNvPr id="6" name="TextBox 148">
            <a:extLst>
              <a:ext uri="{FF2B5EF4-FFF2-40B4-BE49-F238E27FC236}">
                <a16:creationId xmlns:a16="http://schemas.microsoft.com/office/drawing/2014/main" id="{3D25D052-2177-46F1-9AE5-9B1EFB1ACFE7}"/>
              </a:ext>
            </a:extLst>
          </p:cNvPr>
          <p:cNvSpPr txBox="1"/>
          <p:nvPr/>
        </p:nvSpPr>
        <p:spPr>
          <a:xfrm>
            <a:off x="419100" y="823494"/>
            <a:ext cx="11353800" cy="910914"/>
          </a:xfrm>
          <a:prstGeom prst="rect">
            <a:avLst/>
          </a:prstGeom>
          <a:solidFill>
            <a:schemeClr val="bg1"/>
          </a:solidFill>
        </p:spPr>
        <p:txBody>
          <a:bodyPr wrap="square" lIns="79145" tIns="39572" rIns="79145" bIns="39572" rtlCol="0" anchor="t">
            <a:spAutoFit/>
          </a:bodyPr>
          <a:lstStyle/>
          <a:p>
            <a:pPr marL="0" lvl="1"/>
            <a:r>
              <a:rPr lang="zh-CN" altLang="en-US" dirty="0">
                <a:latin typeface="微软雅黑" panose="020B0503020204020204" pitchFamily="34" charset="-122"/>
                <a:ea typeface="微软雅黑" panose="020B0503020204020204" pitchFamily="34" charset="-122"/>
              </a:rPr>
              <a:t>用新保存的镜像提交</a:t>
            </a:r>
            <a:r>
              <a:rPr lang="en-US" altLang="zh-CN" dirty="0" err="1">
                <a:latin typeface="微软雅黑" panose="020B0503020204020204" pitchFamily="34" charset="-122"/>
                <a:ea typeface="微软雅黑" panose="020B0503020204020204" pitchFamily="34" charset="-122"/>
              </a:rPr>
              <a:t>caffe</a:t>
            </a:r>
            <a:r>
              <a:rPr lang="zh-CN" altLang="en-US" dirty="0">
                <a:latin typeface="微软雅黑" panose="020B0503020204020204" pitchFamily="34" charset="-122"/>
                <a:ea typeface="微软雅黑" panose="020B0503020204020204" pitchFamily="34" charset="-122"/>
              </a:rPr>
              <a:t>任务测试</a:t>
            </a:r>
            <a:endParaRPr lang="en-US" altLang="zh-CN" dirty="0">
              <a:latin typeface="微软雅黑" panose="020B0503020204020204" pitchFamily="34" charset="-122"/>
              <a:ea typeface="微软雅黑" panose="020B0503020204020204" pitchFamily="34" charset="-122"/>
            </a:endParaRPr>
          </a:p>
          <a:p>
            <a:pPr marL="0" lvl="1"/>
            <a:r>
              <a:rPr lang="zh-CN" altLang="en-US" dirty="0">
                <a:latin typeface="微软雅黑" panose="020B0503020204020204" pitchFamily="34" charset="-122"/>
                <a:ea typeface="微软雅黑" panose="020B0503020204020204" pitchFamily="34" charset="-122"/>
              </a:rPr>
              <a:t>命令：</a:t>
            </a:r>
            <a:r>
              <a:rPr lang="en-US" altLang="zh-CN" dirty="0">
                <a:latin typeface="微软雅黑" panose="020B0503020204020204" pitchFamily="34" charset="-122"/>
                <a:ea typeface="微软雅黑" panose="020B0503020204020204" pitchFamily="34" charset="-122"/>
              </a:rPr>
              <a:t> cd /root/</a:t>
            </a:r>
            <a:r>
              <a:rPr lang="en-US" altLang="zh-CN" dirty="0" err="1">
                <a:latin typeface="微软雅黑" panose="020B0503020204020204" pitchFamily="34" charset="-122"/>
                <a:ea typeface="微软雅黑" panose="020B0503020204020204" pitchFamily="34" charset="-122"/>
              </a:rPr>
              <a:t>caffe</a:t>
            </a:r>
            <a:r>
              <a:rPr lang="en-US" altLang="zh-CN" dirty="0">
                <a:latin typeface="微软雅黑" panose="020B0503020204020204" pitchFamily="34" charset="-122"/>
                <a:ea typeface="微软雅黑" panose="020B0503020204020204" pitchFamily="34" charset="-122"/>
              </a:rPr>
              <a:t> &amp;&amp; /root/caffe/examples/mnist/train_lenet.sh </a:t>
            </a:r>
          </a:p>
          <a:p>
            <a:pPr marL="0" lvl="1"/>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D4E6AB7-123C-4F8F-8C90-B85CF0B6F8B6}"/>
              </a:ext>
            </a:extLst>
          </p:cNvPr>
          <p:cNvPicPr>
            <a:picLocks noChangeAspect="1"/>
          </p:cNvPicPr>
          <p:nvPr/>
        </p:nvPicPr>
        <p:blipFill>
          <a:blip r:embed="rId4"/>
          <a:stretch>
            <a:fillRect/>
          </a:stretch>
        </p:blipFill>
        <p:spPr>
          <a:xfrm>
            <a:off x="381000" y="1524000"/>
            <a:ext cx="5676697" cy="4495800"/>
          </a:xfrm>
          <a:prstGeom prst="rect">
            <a:avLst/>
          </a:prstGeom>
        </p:spPr>
      </p:pic>
      <p:pic>
        <p:nvPicPr>
          <p:cNvPr id="5" name="图片 4">
            <a:extLst>
              <a:ext uri="{FF2B5EF4-FFF2-40B4-BE49-F238E27FC236}">
                <a16:creationId xmlns:a16="http://schemas.microsoft.com/office/drawing/2014/main" id="{2468FB0E-3A63-4F8D-BE32-68F788FAA95B}"/>
              </a:ext>
            </a:extLst>
          </p:cNvPr>
          <p:cNvPicPr>
            <a:picLocks noChangeAspect="1"/>
          </p:cNvPicPr>
          <p:nvPr/>
        </p:nvPicPr>
        <p:blipFill>
          <a:blip r:embed="rId5"/>
          <a:stretch>
            <a:fillRect/>
          </a:stretch>
        </p:blipFill>
        <p:spPr>
          <a:xfrm>
            <a:off x="6337065" y="1643420"/>
            <a:ext cx="5473935" cy="4155567"/>
          </a:xfrm>
          <a:prstGeom prst="rect">
            <a:avLst/>
          </a:prstGeom>
        </p:spPr>
      </p:pic>
    </p:spTree>
    <p:extLst>
      <p:ext uri="{BB962C8B-B14F-4D97-AF65-F5344CB8AC3E}">
        <p14:creationId xmlns:p14="http://schemas.microsoft.com/office/powerpoint/2010/main" val="965382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304353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29600"/>
            <a:ext cx="10515600" cy="852487"/>
          </a:xfrm>
        </p:spPr>
        <p:txBody>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系统架构</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服务组件</a:t>
            </a:r>
          </a:p>
        </p:txBody>
      </p:sp>
      <p:sp>
        <p:nvSpPr>
          <p:cNvPr id="8" name="矩形 5"/>
          <p:cNvSpPr>
            <a:spLocks noChangeArrowheads="1"/>
          </p:cNvSpPr>
          <p:nvPr/>
        </p:nvSpPr>
        <p:spPr bwMode="auto">
          <a:xfrm>
            <a:off x="1933219" y="1484314"/>
            <a:ext cx="2447925" cy="750887"/>
          </a:xfrm>
          <a:prstGeom prst="rect">
            <a:avLst/>
          </a:prstGeom>
          <a:solidFill>
            <a:srgbClr val="006794"/>
          </a:solidFill>
          <a:ln w="9525" cmpd="sng">
            <a:solidFill>
              <a:srgbClr val="FFFFFF"/>
            </a:solidFill>
            <a:bevel/>
            <a:headEnd/>
            <a:tailEnd/>
          </a:ln>
          <a:effectLst>
            <a:outerShdw dist="38100" dir="2700000" algn="ctr" rotWithShape="0">
              <a:srgbClr val="000000">
                <a:alpha val="39000"/>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6794"/>
              </a:solidFill>
              <a:effectLst/>
              <a:uLnTx/>
              <a:uFillTx/>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8042110" y="1484313"/>
            <a:ext cx="2447925" cy="750888"/>
          </a:xfrm>
          <a:prstGeom prst="rect">
            <a:avLst/>
          </a:prstGeom>
          <a:solidFill>
            <a:srgbClr val="0098A8"/>
          </a:solidFill>
          <a:ln w="9525" cmpd="sng">
            <a:solidFill>
              <a:srgbClr val="FFFFFF"/>
            </a:solidFill>
            <a:bevel/>
            <a:headEnd/>
            <a:tailEnd/>
          </a:ln>
          <a:effectLst>
            <a:outerShdw dist="38100" dir="2700000" algn="ctr" rotWithShape="0">
              <a:srgbClr val="000000">
                <a:alpha val="39000"/>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6794"/>
              </a:solidFill>
              <a:effectLst/>
              <a:uLnTx/>
              <a:uFillTx/>
              <a:latin typeface="微软雅黑" panose="020B0503020204020204" pitchFamily="34" charset="-122"/>
              <a:ea typeface="微软雅黑" panose="020B0503020204020204" pitchFamily="34" charset="-122"/>
            </a:endParaRPr>
          </a:p>
        </p:txBody>
      </p:sp>
      <p:sp>
        <p:nvSpPr>
          <p:cNvPr id="10" name="TextBox 15"/>
          <p:cNvSpPr txBox="1">
            <a:spLocks noChangeArrowheads="1"/>
          </p:cNvSpPr>
          <p:nvPr/>
        </p:nvSpPr>
        <p:spPr bwMode="auto">
          <a:xfrm>
            <a:off x="2323744" y="1644651"/>
            <a:ext cx="16716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管理节点</a:t>
            </a:r>
          </a:p>
        </p:txBody>
      </p:sp>
      <p:sp>
        <p:nvSpPr>
          <p:cNvPr id="11" name="TextBox 17"/>
          <p:cNvSpPr txBox="1">
            <a:spLocks noChangeArrowheads="1"/>
          </p:cNvSpPr>
          <p:nvPr/>
        </p:nvSpPr>
        <p:spPr bwMode="auto">
          <a:xfrm>
            <a:off x="8432635" y="1628776"/>
            <a:ext cx="16716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计算节点</a:t>
            </a:r>
          </a:p>
        </p:txBody>
      </p:sp>
      <p:graphicFrame>
        <p:nvGraphicFramePr>
          <p:cNvPr id="12" name="表格 11"/>
          <p:cNvGraphicFramePr>
            <a:graphicFrameLocks noGrp="1"/>
          </p:cNvGraphicFramePr>
          <p:nvPr>
            <p:extLst>
              <p:ext uri="{D42A27DB-BD31-4B8C-83A1-F6EECF244321}">
                <p14:modId xmlns:p14="http://schemas.microsoft.com/office/powerpoint/2010/main" val="2631039335"/>
              </p:ext>
            </p:extLst>
          </p:nvPr>
        </p:nvGraphicFramePr>
        <p:xfrm>
          <a:off x="609600" y="2725887"/>
          <a:ext cx="5791200" cy="2953544"/>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78366">
                <a:tc>
                  <a:txBody>
                    <a:bodyPr/>
                    <a:lstStyle/>
                    <a:p>
                      <a:pPr algn="l"/>
                      <a:r>
                        <a:rPr lang="zh-CN" altLang="en-US" dirty="0"/>
                        <a:t>组件名称</a:t>
                      </a:r>
                    </a:p>
                  </a:txBody>
                  <a:tcPr/>
                </a:tc>
                <a:tc>
                  <a:txBody>
                    <a:bodyPr/>
                    <a:lstStyle/>
                    <a:p>
                      <a:pPr algn="l"/>
                      <a:r>
                        <a:rPr lang="zh-CN" altLang="en-US" dirty="0"/>
                        <a:t>版本号</a:t>
                      </a:r>
                    </a:p>
                  </a:txBody>
                  <a:tcPr/>
                </a:tc>
                <a:tc>
                  <a:txBody>
                    <a:bodyPr/>
                    <a:lstStyle/>
                    <a:p>
                      <a:pPr algn="l"/>
                      <a:r>
                        <a:rPr lang="zh-CN" altLang="en-US" dirty="0"/>
                        <a:t>组件名称</a:t>
                      </a:r>
                    </a:p>
                  </a:txBody>
                  <a:tcPr/>
                </a:tc>
                <a:tc>
                  <a:txBody>
                    <a:bodyPr/>
                    <a:lstStyle/>
                    <a:p>
                      <a:pPr algn="l"/>
                      <a:r>
                        <a:rPr lang="zh-CN" altLang="en-US" dirty="0"/>
                        <a:t>版本号</a:t>
                      </a:r>
                    </a:p>
                  </a:txBody>
                  <a:tcPr/>
                </a:tc>
                <a:extLst>
                  <a:ext uri="{0D108BD9-81ED-4DB2-BD59-A6C34878D82A}">
                    <a16:rowId xmlns:a16="http://schemas.microsoft.com/office/drawing/2014/main" val="10000"/>
                  </a:ext>
                </a:extLst>
              </a:tr>
              <a:tr h="578366">
                <a:tc>
                  <a:txBody>
                    <a:bodyPr/>
                    <a:lstStyle/>
                    <a:p>
                      <a:pPr algn="l"/>
                      <a:r>
                        <a:rPr lang="en-US" altLang="zh-CN" dirty="0"/>
                        <a:t>Kubernetes</a:t>
                      </a:r>
                      <a:r>
                        <a:rPr lang="zh-CN" altLang="en-US" dirty="0"/>
                        <a:t>（容器）</a:t>
                      </a:r>
                    </a:p>
                  </a:txBody>
                  <a:tcPr/>
                </a:tc>
                <a:tc>
                  <a:txBody>
                    <a:bodyPr/>
                    <a:lstStyle/>
                    <a:p>
                      <a:pPr algn="l"/>
                      <a:r>
                        <a:rPr lang="en-US" altLang="zh-CN" dirty="0"/>
                        <a:t>1.14.8</a:t>
                      </a:r>
                      <a:endParaRPr lang="zh-CN" altLang="en-US" dirty="0"/>
                    </a:p>
                  </a:txBody>
                  <a:tcPr/>
                </a:tc>
                <a:tc>
                  <a:txBody>
                    <a:bodyPr/>
                    <a:lstStyle/>
                    <a:p>
                      <a:pPr algn="l"/>
                      <a:r>
                        <a:rPr lang="en-US" altLang="zh-CN" dirty="0" err="1"/>
                        <a:t>Mariadb</a:t>
                      </a:r>
                      <a:r>
                        <a:rPr lang="zh-CN" altLang="en-US" dirty="0"/>
                        <a:t>（容器）</a:t>
                      </a:r>
                    </a:p>
                  </a:txBody>
                  <a:tcPr/>
                </a:tc>
                <a:tc>
                  <a:txBody>
                    <a:bodyPr/>
                    <a:lstStyle/>
                    <a:p>
                      <a:pPr algn="l"/>
                      <a:r>
                        <a:rPr lang="en-US" altLang="zh-CN" dirty="0"/>
                        <a:t>10.3.10</a:t>
                      </a:r>
                      <a:endParaRPr lang="zh-CN" altLang="en-US" dirty="0"/>
                    </a:p>
                  </a:txBody>
                  <a:tcPr/>
                </a:tc>
                <a:extLst>
                  <a:ext uri="{0D108BD9-81ED-4DB2-BD59-A6C34878D82A}">
                    <a16:rowId xmlns:a16="http://schemas.microsoft.com/office/drawing/2014/main" val="10001"/>
                  </a:ext>
                </a:extLst>
              </a:tr>
              <a:tr h="578366">
                <a:tc>
                  <a:txBody>
                    <a:bodyPr/>
                    <a:lstStyle/>
                    <a:p>
                      <a:pPr algn="l"/>
                      <a:r>
                        <a:rPr lang="en-US" altLang="zh-CN" dirty="0"/>
                        <a:t>Calico</a:t>
                      </a:r>
                      <a:r>
                        <a:rPr lang="zh-CN" altLang="en-US" dirty="0"/>
                        <a:t>（容器）</a:t>
                      </a:r>
                    </a:p>
                  </a:txBody>
                  <a:tcPr/>
                </a:tc>
                <a:tc>
                  <a:txBody>
                    <a:bodyPr/>
                    <a:lstStyle/>
                    <a:p>
                      <a:pPr algn="l"/>
                      <a:r>
                        <a:rPr lang="en-US" altLang="zh-CN" dirty="0"/>
                        <a:t>3.4.4</a:t>
                      </a:r>
                      <a:endParaRPr lang="zh-CN" altLang="en-US" dirty="0"/>
                    </a:p>
                  </a:txBody>
                  <a:tcPr/>
                </a:tc>
                <a:tc>
                  <a:txBody>
                    <a:bodyPr/>
                    <a:lstStyle/>
                    <a:p>
                      <a:pPr algn="l"/>
                      <a:r>
                        <a:rPr lang="en-US" altLang="zh-CN" dirty="0" err="1"/>
                        <a:t>telegraf</a:t>
                      </a:r>
                      <a:endParaRPr lang="zh-CN" altLang="en-US" dirty="0"/>
                    </a:p>
                  </a:txBody>
                  <a:tcPr/>
                </a:tc>
                <a:tc>
                  <a:txBody>
                    <a:bodyPr/>
                    <a:lstStyle/>
                    <a:p>
                      <a:pPr algn="l"/>
                      <a:r>
                        <a:rPr lang="en-US" altLang="zh-CN" dirty="0"/>
                        <a:t>1.11.2</a:t>
                      </a:r>
                      <a:endParaRPr lang="zh-CN" altLang="en-US" dirty="0"/>
                    </a:p>
                  </a:txBody>
                  <a:tcPr/>
                </a:tc>
                <a:extLst>
                  <a:ext uri="{0D108BD9-81ED-4DB2-BD59-A6C34878D82A}">
                    <a16:rowId xmlns:a16="http://schemas.microsoft.com/office/drawing/2014/main" val="10002"/>
                  </a:ext>
                </a:extLst>
              </a:tr>
              <a:tr h="578366">
                <a:tc>
                  <a:txBody>
                    <a:bodyPr/>
                    <a:lstStyle/>
                    <a:p>
                      <a:pPr algn="l"/>
                      <a:r>
                        <a:rPr lang="en-US" altLang="zh-CN" dirty="0"/>
                        <a:t>Harbor</a:t>
                      </a:r>
                      <a:r>
                        <a:rPr lang="zh-CN" altLang="en-US" dirty="0"/>
                        <a:t>（容器）</a:t>
                      </a:r>
                    </a:p>
                  </a:txBody>
                  <a:tcPr/>
                </a:tc>
                <a:tc>
                  <a:txBody>
                    <a:bodyPr/>
                    <a:lstStyle/>
                    <a:p>
                      <a:pPr algn="l"/>
                      <a:r>
                        <a:rPr lang="en-US" altLang="zh-CN" dirty="0"/>
                        <a:t>1.24</a:t>
                      </a:r>
                      <a:endParaRPr lang="zh-CN" altLang="en-US" dirty="0"/>
                    </a:p>
                  </a:txBody>
                  <a:tcPr/>
                </a:tc>
                <a:tc>
                  <a:txBody>
                    <a:bodyPr/>
                    <a:lstStyle/>
                    <a:p>
                      <a:pPr algn="l"/>
                      <a:r>
                        <a:rPr lang="en-US" altLang="zh-CN" dirty="0" err="1"/>
                        <a:t>openldap</a:t>
                      </a:r>
                      <a:endParaRPr lang="zh-CN" altLang="en-US" dirty="0"/>
                    </a:p>
                  </a:txBody>
                  <a:tcPr/>
                </a:tc>
                <a:tc>
                  <a:txBody>
                    <a:bodyPr/>
                    <a:lstStyle/>
                    <a:p>
                      <a:pPr algn="l"/>
                      <a:r>
                        <a:rPr lang="en-US" altLang="zh-CN" dirty="0"/>
                        <a:t>2.4.44</a:t>
                      </a:r>
                      <a:endParaRPr lang="zh-CN" altLang="en-US" dirty="0"/>
                    </a:p>
                  </a:txBody>
                  <a:tcPr/>
                </a:tc>
                <a:extLst>
                  <a:ext uri="{0D108BD9-81ED-4DB2-BD59-A6C34878D82A}">
                    <a16:rowId xmlns:a16="http://schemas.microsoft.com/office/drawing/2014/main" val="10003"/>
                  </a:ext>
                </a:extLst>
              </a:tr>
              <a:tr h="578366">
                <a:tc>
                  <a:txBody>
                    <a:bodyPr/>
                    <a:lstStyle/>
                    <a:p>
                      <a:pPr algn="l"/>
                      <a:r>
                        <a:rPr lang="en-US" altLang="zh-CN" dirty="0" err="1"/>
                        <a:t>docker</a:t>
                      </a:r>
                      <a:endParaRPr lang="zh-CN" altLang="en-US" dirty="0"/>
                    </a:p>
                  </a:txBody>
                  <a:tcPr/>
                </a:tc>
                <a:tc>
                  <a:txBody>
                    <a:bodyPr/>
                    <a:lstStyle/>
                    <a:p>
                      <a:pPr algn="l"/>
                      <a:r>
                        <a:rPr lang="en-US" altLang="zh-CN" dirty="0"/>
                        <a:t>18.09</a:t>
                      </a:r>
                      <a:endParaRPr lang="zh-CN" altLang="en-US" dirty="0"/>
                    </a:p>
                  </a:txBody>
                  <a:tcPr/>
                </a:tc>
                <a:tc>
                  <a:txBody>
                    <a:bodyPr/>
                    <a:lstStyle/>
                    <a:p>
                      <a:pPr algn="l"/>
                      <a:r>
                        <a:rPr lang="en-US" altLang="zh-CN" dirty="0" err="1"/>
                        <a:t>Etcd</a:t>
                      </a:r>
                      <a:r>
                        <a:rPr lang="zh-CN" altLang="en-US" dirty="0"/>
                        <a:t>（容器）</a:t>
                      </a:r>
                    </a:p>
                  </a:txBody>
                  <a:tcPr/>
                </a:tc>
                <a:tc>
                  <a:txBody>
                    <a:bodyPr/>
                    <a:lstStyle/>
                    <a:p>
                      <a:pPr algn="l"/>
                      <a:r>
                        <a:rPr lang="en-US" altLang="zh-CN" dirty="0"/>
                        <a:t>3.3.10</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014155008"/>
              </p:ext>
            </p:extLst>
          </p:nvPr>
        </p:nvGraphicFramePr>
        <p:xfrm>
          <a:off x="7513472" y="2756744"/>
          <a:ext cx="3505200" cy="289183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578366">
                <a:tc>
                  <a:txBody>
                    <a:bodyPr/>
                    <a:lstStyle/>
                    <a:p>
                      <a:pPr algn="l"/>
                      <a:r>
                        <a:rPr lang="zh-CN" altLang="en-US" dirty="0"/>
                        <a:t>组件名称</a:t>
                      </a:r>
                    </a:p>
                  </a:txBody>
                  <a:tcPr/>
                </a:tc>
                <a:tc>
                  <a:txBody>
                    <a:bodyPr/>
                    <a:lstStyle/>
                    <a:p>
                      <a:pPr algn="l"/>
                      <a:r>
                        <a:rPr lang="zh-CN" altLang="en-US" dirty="0"/>
                        <a:t>版本号</a:t>
                      </a:r>
                    </a:p>
                  </a:txBody>
                  <a:tcPr/>
                </a:tc>
                <a:extLst>
                  <a:ext uri="{0D108BD9-81ED-4DB2-BD59-A6C34878D82A}">
                    <a16:rowId xmlns:a16="http://schemas.microsoft.com/office/drawing/2014/main" val="10000"/>
                  </a:ext>
                </a:extLst>
              </a:tr>
              <a:tr h="578366">
                <a:tc>
                  <a:txBody>
                    <a:bodyPr/>
                    <a:lstStyle/>
                    <a:p>
                      <a:pPr algn="l"/>
                      <a:r>
                        <a:rPr lang="en-US" altLang="zh-CN" dirty="0" err="1"/>
                        <a:t>kubelet</a:t>
                      </a:r>
                      <a:endParaRPr lang="zh-CN" altLang="en-US" dirty="0"/>
                    </a:p>
                  </a:txBody>
                  <a:tcPr/>
                </a:tc>
                <a:tc>
                  <a:txBody>
                    <a:bodyPr/>
                    <a:lstStyle/>
                    <a:p>
                      <a:pPr algn="l"/>
                      <a:r>
                        <a:rPr lang="en-US" altLang="zh-CN" dirty="0"/>
                        <a:t>1.14.8</a:t>
                      </a:r>
                      <a:endParaRPr lang="zh-CN" altLang="en-US" dirty="0"/>
                    </a:p>
                  </a:txBody>
                  <a:tcPr/>
                </a:tc>
                <a:extLst>
                  <a:ext uri="{0D108BD9-81ED-4DB2-BD59-A6C34878D82A}">
                    <a16:rowId xmlns:a16="http://schemas.microsoft.com/office/drawing/2014/main" val="10001"/>
                  </a:ext>
                </a:extLst>
              </a:tr>
              <a:tr h="578366">
                <a:tc>
                  <a:txBody>
                    <a:bodyPr/>
                    <a:lstStyle/>
                    <a:p>
                      <a:pPr algn="l"/>
                      <a:r>
                        <a:rPr lang="en-US" altLang="zh-CN" dirty="0"/>
                        <a:t>Calico</a:t>
                      </a:r>
                      <a:r>
                        <a:rPr lang="zh-CN" altLang="en-US" dirty="0"/>
                        <a:t>（容器）</a:t>
                      </a:r>
                    </a:p>
                  </a:txBody>
                  <a:tcPr/>
                </a:tc>
                <a:tc>
                  <a:txBody>
                    <a:bodyPr/>
                    <a:lstStyle/>
                    <a:p>
                      <a:pPr algn="l"/>
                      <a:r>
                        <a:rPr lang="en-US" altLang="zh-CN" dirty="0"/>
                        <a:t>3.4.4</a:t>
                      </a:r>
                      <a:endParaRPr lang="zh-CN" altLang="en-US" dirty="0"/>
                    </a:p>
                  </a:txBody>
                  <a:tcPr/>
                </a:tc>
                <a:extLst>
                  <a:ext uri="{0D108BD9-81ED-4DB2-BD59-A6C34878D82A}">
                    <a16:rowId xmlns:a16="http://schemas.microsoft.com/office/drawing/2014/main" val="10002"/>
                  </a:ext>
                </a:extLst>
              </a:tr>
              <a:tr h="578366">
                <a:tc>
                  <a:txBody>
                    <a:bodyPr/>
                    <a:lstStyle/>
                    <a:p>
                      <a:pPr algn="l"/>
                      <a:r>
                        <a:rPr lang="en-US" altLang="zh-CN" dirty="0" err="1"/>
                        <a:t>telegraf</a:t>
                      </a:r>
                      <a:endParaRPr lang="zh-CN" altLang="en-US" dirty="0"/>
                    </a:p>
                  </a:txBody>
                  <a:tcPr/>
                </a:tc>
                <a:tc>
                  <a:txBody>
                    <a:bodyPr/>
                    <a:lstStyle/>
                    <a:p>
                      <a:pPr algn="l"/>
                      <a:r>
                        <a:rPr lang="en-US" altLang="zh-CN" dirty="0"/>
                        <a:t>1.11.2</a:t>
                      </a:r>
                      <a:endParaRPr lang="zh-CN" altLang="en-US" dirty="0"/>
                    </a:p>
                  </a:txBody>
                  <a:tcPr/>
                </a:tc>
                <a:extLst>
                  <a:ext uri="{0D108BD9-81ED-4DB2-BD59-A6C34878D82A}">
                    <a16:rowId xmlns:a16="http://schemas.microsoft.com/office/drawing/2014/main" val="10003"/>
                  </a:ext>
                </a:extLst>
              </a:tr>
              <a:tr h="578366">
                <a:tc>
                  <a:txBody>
                    <a:bodyPr/>
                    <a:lstStyle/>
                    <a:p>
                      <a:pPr algn="l"/>
                      <a:r>
                        <a:rPr lang="en-US" altLang="zh-CN" dirty="0" err="1"/>
                        <a:t>docker</a:t>
                      </a:r>
                      <a:endParaRPr lang="zh-CN" altLang="en-US" dirty="0"/>
                    </a:p>
                  </a:txBody>
                  <a:tcPr/>
                </a:tc>
                <a:tc>
                  <a:txBody>
                    <a:bodyPr/>
                    <a:lstStyle/>
                    <a:p>
                      <a:pPr algn="l"/>
                      <a:r>
                        <a:rPr lang="en-US" altLang="zh-CN" dirty="0"/>
                        <a:t>18.09</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53957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工具</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xmanager</a:t>
            </a:r>
            <a:endPar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sp>
        <p:nvSpPr>
          <p:cNvPr id="2" name="矩形 1">
            <a:extLst>
              <a:ext uri="{FF2B5EF4-FFF2-40B4-BE49-F238E27FC236}">
                <a16:creationId xmlns:a16="http://schemas.microsoft.com/office/drawing/2014/main" id="{A658E85D-1389-483E-B923-4E35B01DC235}"/>
              </a:ext>
            </a:extLst>
          </p:cNvPr>
          <p:cNvSpPr/>
          <p:nvPr/>
        </p:nvSpPr>
        <p:spPr>
          <a:xfrm>
            <a:off x="609600" y="797538"/>
            <a:ext cx="11277600" cy="4752391"/>
          </a:xfrm>
          <a:prstGeom prst="rect">
            <a:avLst/>
          </a:prstGeom>
        </p:spPr>
        <p:txBody>
          <a:bodyPr wrap="square">
            <a:spAutoFit/>
          </a:bodyPr>
          <a:lstStyle/>
          <a:p>
            <a:pPr indent="127000">
              <a:lnSpc>
                <a:spcPct val="150000"/>
              </a:lnSpc>
              <a:spcAft>
                <a:spcPts val="0"/>
              </a:spcAft>
            </a:pPr>
            <a:r>
              <a:rPr lang="zh-CN" altLang="en-US" sz="1600" kern="100" dirty="0">
                <a:latin typeface="微软雅黑" panose="020B0503020204020204" pitchFamily="34" charset="-122"/>
                <a:ea typeface="微软雅黑" panose="020B0503020204020204" pitchFamily="34" charset="-122"/>
              </a:rPr>
              <a:t>通过</a:t>
            </a:r>
            <a:r>
              <a:rPr lang="en-US" altLang="zh-CN" sz="1600" kern="100" dirty="0" err="1">
                <a:latin typeface="微软雅黑" panose="020B0503020204020204" pitchFamily="34" charset="-122"/>
                <a:ea typeface="微软雅黑" panose="020B0503020204020204" pitchFamily="34" charset="-122"/>
              </a:rPr>
              <a:t>xshell</a:t>
            </a:r>
            <a:r>
              <a:rPr lang="zh-CN" altLang="en-US" sz="1600" kern="100" dirty="0">
                <a:latin typeface="微软雅黑" panose="020B0503020204020204" pitchFamily="34" charset="-122"/>
                <a:ea typeface="微软雅黑" panose="020B0503020204020204" pitchFamily="34" charset="-122"/>
              </a:rPr>
              <a:t>工具可以登录节点的</a:t>
            </a:r>
            <a:r>
              <a:rPr lang="en-US" altLang="zh-CN" sz="1600" kern="100" dirty="0" err="1">
                <a:latin typeface="微软雅黑" panose="020B0503020204020204" pitchFamily="34" charset="-122"/>
                <a:ea typeface="微软雅黑" panose="020B0503020204020204" pitchFamily="34" charset="-122"/>
              </a:rPr>
              <a:t>linux</a:t>
            </a:r>
            <a:r>
              <a:rPr lang="zh-CN" altLang="en-US" sz="1600" kern="100" dirty="0">
                <a:latin typeface="微软雅黑" panose="020B0503020204020204" pitchFamily="34" charset="-122"/>
                <a:ea typeface="微软雅黑" panose="020B0503020204020204" pitchFamily="34" charset="-122"/>
              </a:rPr>
              <a:t>系统中，通过</a:t>
            </a:r>
            <a:r>
              <a:rPr lang="en-US" altLang="zh-CN" sz="1600" kern="100" dirty="0" err="1">
                <a:latin typeface="微软雅黑" panose="020B0503020204020204" pitchFamily="34" charset="-122"/>
                <a:ea typeface="微软雅黑" panose="020B0503020204020204" pitchFamily="34" charset="-122"/>
              </a:rPr>
              <a:t>xshell</a:t>
            </a:r>
            <a:r>
              <a:rPr lang="zh-CN" altLang="en-US" sz="1600" kern="100" dirty="0">
                <a:latin typeface="微软雅黑" panose="020B0503020204020204" pitchFamily="34" charset="-122"/>
                <a:ea typeface="微软雅黑" panose="020B0503020204020204" pitchFamily="34" charset="-122"/>
              </a:rPr>
              <a:t>登录，主要实现两个功能</a:t>
            </a: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spcAft>
                <a:spcPts val="0"/>
              </a:spcAf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sftp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工具上传下载文件</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7000">
              <a:lnSpc>
                <a:spcPct val="150000"/>
              </a:lnSpc>
              <a:spcAft>
                <a:spcPts val="0"/>
              </a:spcAf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、创建开发环境后，可以通过</a:t>
            </a:r>
            <a:r>
              <a:rPr lang="en-US" altLang="zh-CN" sz="1600" kern="100" dirty="0" err="1">
                <a:latin typeface="微软雅黑" panose="020B0503020204020204" pitchFamily="34" charset="-122"/>
                <a:ea typeface="微软雅黑" panose="020B0503020204020204" pitchFamily="34" charset="-122"/>
                <a:cs typeface="Times New Roman" panose="02020603050405020304" pitchFamily="18" charset="0"/>
              </a:rPr>
              <a:t>xshell</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工具，方便登录开发环境系统内部</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6365">
              <a:lnSpc>
                <a:spcPct val="150000"/>
              </a:lnSpc>
              <a:spcAft>
                <a:spcPts val="600"/>
              </a:spcAft>
            </a:pP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6365">
              <a:lnSpc>
                <a:spcPct val="150000"/>
              </a:lnSpc>
              <a:spcAft>
                <a:spcPts val="600"/>
              </a:spcAft>
            </a:pP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6365">
              <a:lnSpc>
                <a:spcPct val="150000"/>
              </a:lnSpc>
              <a:spcAft>
                <a:spcPts val="600"/>
              </a:spcAft>
            </a:pPr>
            <a:r>
              <a:rPr lang="zh-CN" altLang="zh-CN" sz="1600" kern="100" dirty="0">
                <a:latin typeface="Times New Roman" panose="02020603050405020304" pitchFamily="18" charset="0"/>
                <a:ea typeface="微软雅黑" panose="020B0503020204020204" pitchFamily="34" charset="-122"/>
              </a:rPr>
              <a:t>建议使用</a:t>
            </a:r>
            <a:r>
              <a:rPr lang="en-US" altLang="zh-CN" sz="1600" kern="100" dirty="0" err="1">
                <a:latin typeface="Times New Roman" panose="02020603050405020304" pitchFamily="18" charset="0"/>
                <a:ea typeface="微软雅黑" panose="020B0503020204020204" pitchFamily="34" charset="-122"/>
              </a:rPr>
              <a:t>xmanger</a:t>
            </a:r>
            <a:r>
              <a:rPr lang="zh-CN" altLang="zh-CN" sz="1600" kern="100" dirty="0">
                <a:latin typeface="Times New Roman" panose="02020603050405020304" pitchFamily="18" charset="0"/>
                <a:ea typeface="微软雅黑" panose="020B0503020204020204" pitchFamily="34" charset="-122"/>
              </a:rPr>
              <a:t>工具</a:t>
            </a:r>
            <a:r>
              <a:rPr lang="zh-CN" altLang="en-US" sz="1600" kern="100" dirty="0">
                <a:latin typeface="Times New Roman" panose="02020603050405020304" pitchFamily="18" charset="0"/>
                <a:ea typeface="微软雅黑" panose="020B0503020204020204" pitchFamily="34" charset="-122"/>
              </a:rPr>
              <a:t>，兼具</a:t>
            </a:r>
            <a:r>
              <a:rPr lang="en-US" altLang="zh-CN" sz="1600" kern="100" dirty="0" err="1">
                <a:latin typeface="Times New Roman" panose="02020603050405020304" pitchFamily="18" charset="0"/>
                <a:ea typeface="微软雅黑" panose="020B0503020204020204" pitchFamily="34" charset="-122"/>
              </a:rPr>
              <a:t>xshell</a:t>
            </a:r>
            <a:r>
              <a:rPr lang="zh-CN" altLang="en-US" sz="1600" kern="100" dirty="0">
                <a:latin typeface="Times New Roman" panose="02020603050405020304" pitchFamily="18" charset="0"/>
                <a:ea typeface="微软雅黑" panose="020B0503020204020204" pitchFamily="34" charset="-122"/>
              </a:rPr>
              <a:t>登录和</a:t>
            </a:r>
            <a:r>
              <a:rPr lang="en-US" altLang="zh-CN" sz="1600" kern="100" dirty="0">
                <a:latin typeface="Times New Roman" panose="02020603050405020304" pitchFamily="18" charset="0"/>
                <a:ea typeface="微软雅黑" panose="020B0503020204020204" pitchFamily="34" charset="-122"/>
              </a:rPr>
              <a:t>sftp</a:t>
            </a:r>
            <a:r>
              <a:rPr lang="zh-CN" altLang="en-US" sz="1600" kern="100" dirty="0">
                <a:latin typeface="Times New Roman" panose="02020603050405020304" pitchFamily="18" charset="0"/>
                <a:ea typeface="微软雅黑" panose="020B0503020204020204" pitchFamily="34" charset="-122"/>
              </a:rPr>
              <a:t>文件传输功能</a:t>
            </a:r>
            <a:endParaRPr lang="zh-CN" altLang="zh-CN" sz="1600" kern="100" dirty="0">
              <a:latin typeface="Times New Roman" panose="02020603050405020304" pitchFamily="18" charset="0"/>
              <a:ea typeface="宋体" panose="02010600030101010101" pitchFamily="2" charset="-122"/>
            </a:endParaRPr>
          </a:p>
          <a:p>
            <a:pPr>
              <a:lnSpc>
                <a:spcPct val="150000"/>
              </a:lnSpc>
            </a:pPr>
            <a:r>
              <a:rPr lang="en-US" altLang="zh-CN" sz="1600" kern="100" dirty="0" err="1">
                <a:latin typeface="微软雅黑" panose="020B0503020204020204" pitchFamily="34" charset="-122"/>
                <a:cs typeface="Times New Roman" panose="02020603050405020304" pitchFamily="18" charset="0"/>
              </a:rPr>
              <a:t>Xmanager</a:t>
            </a:r>
            <a:r>
              <a:rPr lang="zh-CN" altLang="zh-CN" sz="1600" kern="100" dirty="0">
                <a:ea typeface="微软雅黑" panose="020B0503020204020204" pitchFamily="34" charset="-122"/>
                <a:cs typeface="Times New Roman" panose="02020603050405020304" pitchFamily="18" charset="0"/>
              </a:rPr>
              <a:t>是一个商业软件，破解版如下，可以直接从该文档里</a:t>
            </a:r>
            <a:r>
              <a:rPr lang="zh-CN" altLang="en-US" sz="1600" kern="100" dirty="0">
                <a:ea typeface="微软雅黑" panose="020B0503020204020204" pitchFamily="34" charset="-122"/>
                <a:cs typeface="Times New Roman" panose="02020603050405020304" pitchFamily="18" charset="0"/>
              </a:rPr>
              <a:t>双击如下压缩包，解压出安装文件。</a:t>
            </a:r>
            <a:endParaRPr lang="en-US" altLang="zh-CN" sz="1600" kern="100" dirty="0">
              <a:ea typeface="微软雅黑" panose="020B0503020204020204" pitchFamily="34" charset="-122"/>
              <a:cs typeface="Times New Roman" panose="02020603050405020304" pitchFamily="18" charset="0"/>
            </a:endParaRPr>
          </a:p>
          <a:p>
            <a:pPr>
              <a:lnSpc>
                <a:spcPct val="150000"/>
              </a:lnSpc>
            </a:pPr>
            <a:r>
              <a:rPr lang="zh-CN" altLang="en-US" sz="1600" kern="100" dirty="0">
                <a:ea typeface="微软雅黑" panose="020B0503020204020204" pitchFamily="34" charset="-122"/>
                <a:cs typeface="Times New Roman" panose="02020603050405020304" pitchFamily="18" charset="0"/>
              </a:rPr>
              <a:t>下载地址</a:t>
            </a:r>
            <a:endParaRPr lang="en-US" altLang="zh-CN" sz="1600" kern="100" dirty="0">
              <a:ea typeface="微软雅黑" panose="020B0503020204020204" pitchFamily="34" charset="-122"/>
              <a:cs typeface="Times New Roman" panose="02020603050405020304" pitchFamily="18" charset="0"/>
            </a:endParaRPr>
          </a:p>
          <a:p>
            <a:pPr>
              <a:lnSpc>
                <a:spcPct val="150000"/>
              </a:lnSpc>
            </a:pPr>
            <a:r>
              <a:rPr lang="zh-CN" altLang="en-US" sz="1600" dirty="0"/>
              <a:t>链接：</a:t>
            </a:r>
            <a:r>
              <a:rPr lang="en-US" altLang="zh-CN" sz="1600" dirty="0"/>
              <a:t>https://pan.baidu.com/s/1RJmvcElHmLTLrj8BkWxYtQ </a:t>
            </a:r>
          </a:p>
          <a:p>
            <a:pPr>
              <a:lnSpc>
                <a:spcPct val="150000"/>
              </a:lnSpc>
            </a:pPr>
            <a:r>
              <a:rPr lang="zh-CN" altLang="en-US" sz="1600" dirty="0"/>
              <a:t>提取码：</a:t>
            </a:r>
            <a:r>
              <a:rPr lang="en-US" altLang="zh-CN" sz="1600"/>
              <a:t>804k</a:t>
            </a:r>
            <a:endParaRPr lang="zh-CN" altLang="en-US" sz="1600" dirty="0"/>
          </a:p>
          <a:p>
            <a:pPr indent="127000">
              <a:lnSpc>
                <a:spcPct val="150000"/>
              </a:lnSpc>
              <a:spcAft>
                <a:spcPts val="0"/>
              </a:spcAft>
            </a:pP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7000">
              <a:lnSpc>
                <a:spcPct val="150000"/>
              </a:lnSpc>
              <a:spcAft>
                <a:spcPts val="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50B70022-B004-4E29-8FC8-5FB521EEB1A9}"/>
              </a:ext>
            </a:extLst>
          </p:cNvPr>
          <p:cNvGraphicFramePr>
            <a:graphicFrameLocks noChangeAspect="1"/>
          </p:cNvGraphicFramePr>
          <p:nvPr>
            <p:extLst>
              <p:ext uri="{D42A27DB-BD31-4B8C-83A1-F6EECF244321}">
                <p14:modId xmlns:p14="http://schemas.microsoft.com/office/powerpoint/2010/main" val="2461543318"/>
              </p:ext>
            </p:extLst>
          </p:nvPr>
        </p:nvGraphicFramePr>
        <p:xfrm>
          <a:off x="4876800" y="4495800"/>
          <a:ext cx="1651538" cy="1342713"/>
        </p:xfrm>
        <a:graphic>
          <a:graphicData uri="http://schemas.openxmlformats.org/presentationml/2006/ole">
            <mc:AlternateContent xmlns:mc="http://schemas.openxmlformats.org/markup-compatibility/2006">
              <mc:Choice xmlns:v="urn:schemas-microsoft-com:vml" Requires="v">
                <p:oleObj name="包装程序外壳对象" showAsIcon="1" r:id="rId4" imgW="585000" imgH="475560" progId="Package">
                  <p:embed/>
                </p:oleObj>
              </mc:Choice>
              <mc:Fallback>
                <p:oleObj name="包装程序外壳对象" showAsIcon="1" r:id="rId4" imgW="585000" imgH="475560" progId="Package">
                  <p:embed/>
                  <p:pic>
                    <p:nvPicPr>
                      <p:cNvPr id="0" name=""/>
                      <p:cNvPicPr/>
                      <p:nvPr/>
                    </p:nvPicPr>
                    <p:blipFill>
                      <a:blip r:embed="rId5"/>
                      <a:stretch>
                        <a:fillRect/>
                      </a:stretch>
                    </p:blipFill>
                    <p:spPr>
                      <a:xfrm>
                        <a:off x="4876800" y="4495800"/>
                        <a:ext cx="1651538" cy="1342713"/>
                      </a:xfrm>
                      <a:prstGeom prst="rect">
                        <a:avLst/>
                      </a:prstGeom>
                    </p:spPr>
                  </p:pic>
                </p:oleObj>
              </mc:Fallback>
            </mc:AlternateContent>
          </a:graphicData>
        </a:graphic>
      </p:graphicFrame>
    </p:spTree>
    <p:extLst>
      <p:ext uri="{BB962C8B-B14F-4D97-AF65-F5344CB8AC3E}">
        <p14:creationId xmlns:p14="http://schemas.microsoft.com/office/powerpoint/2010/main" val="916842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69682"/>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工具</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xmanager</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a:t>
            </a:r>
          </a:p>
        </p:txBody>
      </p:sp>
      <p:sp>
        <p:nvSpPr>
          <p:cNvPr id="2" name="矩形 1">
            <a:extLst>
              <a:ext uri="{FF2B5EF4-FFF2-40B4-BE49-F238E27FC236}">
                <a16:creationId xmlns:a16="http://schemas.microsoft.com/office/drawing/2014/main" id="{A658E85D-1389-483E-B923-4E35B01DC235}"/>
              </a:ext>
            </a:extLst>
          </p:cNvPr>
          <p:cNvSpPr/>
          <p:nvPr/>
        </p:nvSpPr>
        <p:spPr>
          <a:xfrm>
            <a:off x="609600" y="797538"/>
            <a:ext cx="11277600" cy="1936236"/>
          </a:xfrm>
          <a:prstGeom prst="rect">
            <a:avLst/>
          </a:prstGeom>
        </p:spPr>
        <p:txBody>
          <a:bodyPr wrap="square">
            <a:spAutoFit/>
          </a:bodyPr>
          <a:lstStyle/>
          <a:p>
            <a:pPr indent="127000">
              <a:lnSpc>
                <a:spcPct val="150000"/>
              </a:lnSpc>
            </a:pPr>
            <a:r>
              <a:rPr lang="zh-CN" altLang="zh-CN" sz="1600" kern="100" dirty="0">
                <a:latin typeface="微软雅黑" panose="020B0503020204020204" pitchFamily="34" charset="-122"/>
                <a:ea typeface="微软雅黑" panose="020B0503020204020204" pitchFamily="34" charset="-122"/>
              </a:rPr>
              <a:t>安装</a:t>
            </a:r>
            <a:r>
              <a:rPr lang="en-US" altLang="zh-CN" sz="1600" kern="100" dirty="0" err="1">
                <a:latin typeface="微软雅黑" panose="020B0503020204020204" pitchFamily="34" charset="-122"/>
                <a:ea typeface="微软雅黑" panose="020B0503020204020204" pitchFamily="34" charset="-122"/>
              </a:rPr>
              <a:t>xmanager</a:t>
            </a:r>
            <a:endParaRPr lang="zh-CN" altLang="zh-CN" sz="1600" kern="100" dirty="0">
              <a:latin typeface="微软雅黑" panose="020B0503020204020204" pitchFamily="34" charset="-122"/>
              <a:ea typeface="微软雅黑" panose="020B0503020204020204" pitchFamily="34" charset="-122"/>
            </a:endParaRPr>
          </a:p>
          <a:p>
            <a:pPr indent="127000">
              <a:lnSpc>
                <a:spcPct val="150000"/>
              </a:lnSpc>
            </a:pPr>
            <a:r>
              <a:rPr lang="zh-CN" altLang="zh-CN" sz="1600" kern="100" dirty="0">
                <a:latin typeface="微软雅黑" panose="020B0503020204020204" pitchFamily="34" charset="-122"/>
                <a:ea typeface="微软雅黑" panose="020B0503020204020204" pitchFamily="34" charset="-122"/>
              </a:rPr>
              <a:t>解压</a:t>
            </a:r>
            <a:r>
              <a:rPr lang="en-US" altLang="zh-CN" sz="1600" kern="100" dirty="0">
                <a:latin typeface="微软雅黑" panose="020B0503020204020204" pitchFamily="34" charset="-122"/>
                <a:ea typeface="微软雅黑" panose="020B0503020204020204" pitchFamily="34" charset="-122"/>
              </a:rPr>
              <a:t>xme5.zip</a:t>
            </a:r>
            <a:r>
              <a:rPr lang="zh-CN" altLang="zh-CN" sz="1600" kern="100" dirty="0">
                <a:latin typeface="微软雅黑" panose="020B0503020204020204" pitchFamily="34" charset="-122"/>
                <a:ea typeface="微软雅黑" panose="020B0503020204020204" pitchFamily="34" charset="-122"/>
              </a:rPr>
              <a:t>，解压出两个文件</a:t>
            </a:r>
          </a:p>
          <a:p>
            <a:pPr indent="127000">
              <a:lnSpc>
                <a:spcPct val="150000"/>
              </a:lnSpc>
            </a:pP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pPr>
            <a:endParaRPr lang="en-US" altLang="zh-CN" sz="1600" kern="100" dirty="0">
              <a:latin typeface="微软雅黑" panose="020B0503020204020204" pitchFamily="34" charset="-122"/>
              <a:ea typeface="微软雅黑" panose="020B0503020204020204" pitchFamily="34" charset="-122"/>
            </a:endParaRPr>
          </a:p>
          <a:p>
            <a:pPr indent="127000">
              <a:lnSpc>
                <a:spcPct val="150000"/>
              </a:lnSpc>
              <a:spcAft>
                <a:spcPts val="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147" name="Picture 3">
            <a:extLst>
              <a:ext uri="{FF2B5EF4-FFF2-40B4-BE49-F238E27FC236}">
                <a16:creationId xmlns:a16="http://schemas.microsoft.com/office/drawing/2014/main" id="{6FD500A4-3FF7-48C7-97D5-2ED0737D3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3600"/>
            <a:ext cx="3428354" cy="36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18A738A6-DE59-43EF-A653-092870374FF6}"/>
              </a:ext>
            </a:extLst>
          </p:cNvPr>
          <p:cNvSpPr/>
          <p:nvPr/>
        </p:nvSpPr>
        <p:spPr>
          <a:xfrm>
            <a:off x="4800600" y="787809"/>
            <a:ext cx="6096000" cy="874214"/>
          </a:xfrm>
          <a:prstGeom prst="rect">
            <a:avLst/>
          </a:prstGeom>
        </p:spPr>
        <p:txBody>
          <a:bodyPr>
            <a:spAutoFit/>
          </a:bodyPr>
          <a:lstStyle/>
          <a:p>
            <a:pPr indent="304800">
              <a:lnSpc>
                <a:spcPct val="150000"/>
              </a:lnSpc>
              <a:spcAft>
                <a:spcPts val="600"/>
              </a:spcAft>
            </a:pPr>
            <a:r>
              <a:rPr lang="zh-CN" altLang="zh-CN" kern="100" dirty="0">
                <a:latin typeface="Times New Roman" panose="02020603050405020304" pitchFamily="18" charset="0"/>
                <a:ea typeface="微软雅黑" panose="020B0503020204020204" pitchFamily="34" charset="-122"/>
              </a:rPr>
              <a:t>复制序列号后，点解</a:t>
            </a:r>
            <a:r>
              <a:rPr lang="en-US" altLang="zh-CN" kern="100" dirty="0">
                <a:latin typeface="Times New Roman" panose="02020603050405020304" pitchFamily="18" charset="0"/>
                <a:ea typeface="微软雅黑" panose="020B0503020204020204" pitchFamily="34" charset="-122"/>
              </a:rPr>
              <a:t>xme5.exe  </a:t>
            </a:r>
            <a:r>
              <a:rPr lang="zh-CN" altLang="zh-CN" kern="100" dirty="0">
                <a:latin typeface="Times New Roman" panose="02020603050405020304" pitchFamily="18" charset="0"/>
                <a:ea typeface="微软雅黑" panose="020B0503020204020204" pitchFamily="34" charset="-122"/>
              </a:rPr>
              <a:t>安装程序，如下一步填入复制出来的序列号后，然后一直下一步，下一步即可。</a:t>
            </a:r>
            <a:endParaRPr lang="zh-CN" altLang="zh-CN" kern="100" dirty="0">
              <a:latin typeface="Times New Roman" panose="02020603050405020304" pitchFamily="18" charset="0"/>
              <a:ea typeface="宋体" panose="02010600030101010101" pitchFamily="2" charset="-122"/>
            </a:endParaRPr>
          </a:p>
        </p:txBody>
      </p:sp>
      <p:pic>
        <p:nvPicPr>
          <p:cNvPr id="6148" name="Picture 4">
            <a:extLst>
              <a:ext uri="{FF2B5EF4-FFF2-40B4-BE49-F238E27FC236}">
                <a16:creationId xmlns:a16="http://schemas.microsoft.com/office/drawing/2014/main" id="{537DD939-5A27-49F3-A0FD-D79CA39C0B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93404"/>
            <a:ext cx="58039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84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工具</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xmanager</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a:t>
            </a:r>
          </a:p>
        </p:txBody>
      </p:sp>
      <p:sp>
        <p:nvSpPr>
          <p:cNvPr id="2" name="矩形 1">
            <a:extLst>
              <a:ext uri="{FF2B5EF4-FFF2-40B4-BE49-F238E27FC236}">
                <a16:creationId xmlns:a16="http://schemas.microsoft.com/office/drawing/2014/main" id="{A658E85D-1389-483E-B923-4E35B01DC235}"/>
              </a:ext>
            </a:extLst>
          </p:cNvPr>
          <p:cNvSpPr/>
          <p:nvPr/>
        </p:nvSpPr>
        <p:spPr>
          <a:xfrm>
            <a:off x="609600" y="797538"/>
            <a:ext cx="11277600" cy="787523"/>
          </a:xfrm>
          <a:prstGeom prst="rect">
            <a:avLst/>
          </a:prstGeom>
        </p:spPr>
        <p:txBody>
          <a:bodyPr wrap="square">
            <a:spAutoFit/>
          </a:bodyPr>
          <a:lstStyle/>
          <a:p>
            <a:pPr indent="127000">
              <a:lnSpc>
                <a:spcPct val="150000"/>
              </a:lnSpc>
            </a:pPr>
            <a:r>
              <a:rPr lang="zh-CN" altLang="zh-CN" sz="1600" kern="100" dirty="0">
                <a:latin typeface="微软雅黑" panose="020B0503020204020204" pitchFamily="34" charset="-122"/>
                <a:ea typeface="微软雅黑" panose="020B0503020204020204" pitchFamily="34" charset="-122"/>
              </a:rPr>
              <a:t>直接默认下一步安装即可</a:t>
            </a:r>
          </a:p>
          <a:p>
            <a:pPr indent="127000">
              <a:lnSpc>
                <a:spcPct val="150000"/>
              </a:lnSpc>
            </a:pPr>
            <a:r>
              <a:rPr lang="zh-CN" altLang="zh-CN" sz="1600" kern="100" dirty="0">
                <a:latin typeface="微软雅黑" panose="020B0503020204020204" pitchFamily="34" charset="-122"/>
                <a:ea typeface="微软雅黑" panose="020B0503020204020204" pitchFamily="34" charset="-122"/>
              </a:rPr>
              <a:t>安装完后点击</a:t>
            </a:r>
            <a:r>
              <a:rPr lang="en-US" altLang="zh-CN" sz="1600" kern="100" dirty="0" err="1">
                <a:latin typeface="微软雅黑" panose="020B0503020204020204" pitchFamily="34" charset="-122"/>
                <a:ea typeface="微软雅黑" panose="020B0503020204020204" pitchFamily="34" charset="-122"/>
              </a:rPr>
              <a:t>xshel</a:t>
            </a:r>
            <a:r>
              <a:rPr lang="zh-CN" altLang="zh-CN" sz="1600" kern="100" dirty="0">
                <a:latin typeface="微软雅黑" panose="020B0503020204020204" pitchFamily="34" charset="-122"/>
                <a:ea typeface="微软雅黑" panose="020B0503020204020204" pitchFamily="34" charset="-122"/>
              </a:rPr>
              <a:t>选项</a:t>
            </a:r>
            <a:endParaRPr lang="en-US" altLang="zh-CN" sz="1600" kern="100" dirty="0">
              <a:latin typeface="微软雅黑" panose="020B0503020204020204" pitchFamily="34" charset="-122"/>
              <a:ea typeface="微软雅黑" panose="020B0503020204020204" pitchFamily="34" charset="-122"/>
            </a:endParaRPr>
          </a:p>
        </p:txBody>
      </p:sp>
      <p:pic>
        <p:nvPicPr>
          <p:cNvPr id="7171" name="图片 4">
            <a:extLst>
              <a:ext uri="{FF2B5EF4-FFF2-40B4-BE49-F238E27FC236}">
                <a16:creationId xmlns:a16="http://schemas.microsoft.com/office/drawing/2014/main" id="{3E9876B6-071B-4CF3-A9F4-E699316C7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03" y="2438419"/>
            <a:ext cx="5773994" cy="368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6DA983B-FAC0-4A13-8E72-0478211235D1}"/>
              </a:ext>
            </a:extLst>
          </p:cNvPr>
          <p:cNvSpPr/>
          <p:nvPr/>
        </p:nvSpPr>
        <p:spPr>
          <a:xfrm>
            <a:off x="7467600" y="1174093"/>
            <a:ext cx="2108269" cy="458715"/>
          </a:xfrm>
          <a:prstGeom prst="rect">
            <a:avLst/>
          </a:prstGeom>
        </p:spPr>
        <p:txBody>
          <a:bodyPr wrap="none">
            <a:spAutoFit/>
          </a:bodyPr>
          <a:lstStyle/>
          <a:p>
            <a:pPr indent="304800">
              <a:lnSpc>
                <a:spcPct val="150000"/>
              </a:lnSpc>
              <a:spcAft>
                <a:spcPts val="600"/>
              </a:spcAft>
            </a:pPr>
            <a:r>
              <a:rPr lang="zh-CN" altLang="zh-CN" kern="100" dirty="0">
                <a:latin typeface="Times New Roman" panose="02020603050405020304" pitchFamily="18" charset="0"/>
                <a:ea typeface="微软雅黑" panose="020B0503020204020204" pitchFamily="34" charset="-122"/>
              </a:rPr>
              <a:t>点击后如下界面</a:t>
            </a:r>
            <a:endParaRPr lang="zh-CN" altLang="zh-CN" kern="100" dirty="0">
              <a:latin typeface="Times New Roman" panose="02020603050405020304" pitchFamily="18" charset="0"/>
              <a:ea typeface="宋体" panose="02010600030101010101" pitchFamily="2" charset="-122"/>
            </a:endParaRPr>
          </a:p>
        </p:txBody>
      </p:sp>
      <p:pic>
        <p:nvPicPr>
          <p:cNvPr id="7172" name="图片 7">
            <a:extLst>
              <a:ext uri="{FF2B5EF4-FFF2-40B4-BE49-F238E27FC236}">
                <a16:creationId xmlns:a16="http://schemas.microsoft.com/office/drawing/2014/main" id="{4B720501-01EF-4747-B4CD-9BC66C270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929" y="2044197"/>
            <a:ext cx="5486400" cy="429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146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工具</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xmanager</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登录设置</a:t>
            </a:r>
          </a:p>
        </p:txBody>
      </p:sp>
      <p:sp>
        <p:nvSpPr>
          <p:cNvPr id="5" name="矩形 4">
            <a:extLst>
              <a:ext uri="{FF2B5EF4-FFF2-40B4-BE49-F238E27FC236}">
                <a16:creationId xmlns:a16="http://schemas.microsoft.com/office/drawing/2014/main" id="{279E60C1-C0B0-43B3-9ADE-08A3DC1B11AB}"/>
              </a:ext>
            </a:extLst>
          </p:cNvPr>
          <p:cNvSpPr/>
          <p:nvPr/>
        </p:nvSpPr>
        <p:spPr>
          <a:xfrm>
            <a:off x="152400" y="754753"/>
            <a:ext cx="4542796" cy="1782155"/>
          </a:xfrm>
          <a:prstGeom prst="rect">
            <a:avLst/>
          </a:prstGeom>
        </p:spPr>
        <p:txBody>
          <a:bodyPr wrap="square">
            <a:spAutoFit/>
          </a:bodyPr>
          <a:lstStyle/>
          <a:p>
            <a:pPr indent="304800">
              <a:lnSpc>
                <a:spcPct val="150000"/>
              </a:lnSpc>
              <a:spcAft>
                <a:spcPts val="600"/>
              </a:spcAft>
            </a:pPr>
            <a:r>
              <a:rPr lang="zh-CN" altLang="zh-CN" kern="100" dirty="0">
                <a:latin typeface="Times New Roman" panose="02020603050405020304" pitchFamily="18" charset="0"/>
                <a:ea typeface="微软雅黑" panose="020B0503020204020204" pitchFamily="34" charset="-122"/>
              </a:rPr>
              <a:t>添加主机</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微软雅黑" panose="020B0503020204020204" pitchFamily="34" charset="-122"/>
              </a:rPr>
              <a:t>点击</a:t>
            </a:r>
            <a:r>
              <a:rPr lang="en-US" altLang="zh-CN" kern="100" dirty="0">
                <a:latin typeface="Times New Roman" panose="02020603050405020304" pitchFamily="18" charset="0"/>
                <a:ea typeface="微软雅黑" panose="020B0503020204020204" pitchFamily="34" charset="-122"/>
              </a:rPr>
              <a:t>file</a:t>
            </a:r>
            <a:r>
              <a:rPr lang="zh-CN" altLang="zh-CN" kern="100" dirty="0">
                <a:latin typeface="Times New Roman" panose="02020603050405020304" pitchFamily="18" charset="0"/>
                <a:ea typeface="微软雅黑" panose="020B0503020204020204" pitchFamily="34" charset="-122"/>
              </a:rPr>
              <a:t>里的</a:t>
            </a:r>
            <a:r>
              <a:rPr lang="en-US" altLang="zh-CN" kern="100" dirty="0">
                <a:latin typeface="Times New Roman" panose="02020603050405020304" pitchFamily="18" charset="0"/>
                <a:ea typeface="微软雅黑" panose="020B0503020204020204" pitchFamily="34" charset="-122"/>
              </a:rPr>
              <a:t>new</a:t>
            </a:r>
            <a:r>
              <a:rPr lang="zh-CN" altLang="zh-CN" kern="100" dirty="0">
                <a:latin typeface="Times New Roman" panose="02020603050405020304" pitchFamily="18" charset="0"/>
                <a:ea typeface="微软雅黑" panose="020B0503020204020204" pitchFamily="34" charset="-122"/>
              </a:rPr>
              <a:t>选项</a:t>
            </a:r>
            <a:r>
              <a:rPr lang="zh-CN" altLang="en-US" kern="100" dirty="0">
                <a:latin typeface="Times New Roman" panose="02020603050405020304" pitchFamily="18" charset="0"/>
                <a:ea typeface="微软雅黑" panose="020B0503020204020204" pitchFamily="34" charset="-122"/>
              </a:rPr>
              <a:t>，</a:t>
            </a:r>
            <a:r>
              <a:rPr lang="zh-CN" altLang="zh-CN" kern="100" dirty="0">
                <a:latin typeface="Times New Roman" panose="02020603050405020304" pitchFamily="18" charset="0"/>
                <a:ea typeface="微软雅黑" panose="020B0503020204020204" pitchFamily="34" charset="-122"/>
              </a:rPr>
              <a:t>在此界面下，</a:t>
            </a:r>
            <a:r>
              <a:rPr lang="en-US" altLang="zh-CN" kern="100" dirty="0">
                <a:latin typeface="Times New Roman" panose="02020603050405020304" pitchFamily="18" charset="0"/>
                <a:ea typeface="微软雅黑" panose="020B0503020204020204" pitchFamily="34" charset="-122"/>
              </a:rPr>
              <a:t>Connection</a:t>
            </a:r>
            <a:r>
              <a:rPr lang="zh-CN" altLang="zh-CN" kern="100" dirty="0">
                <a:latin typeface="Times New Roman" panose="02020603050405020304" pitchFamily="18" charset="0"/>
                <a:ea typeface="微软雅黑" panose="020B0503020204020204" pitchFamily="34" charset="-122"/>
              </a:rPr>
              <a:t>选项里，</a:t>
            </a:r>
            <a:r>
              <a:rPr lang="en-US" altLang="zh-CN" kern="100" dirty="0">
                <a:latin typeface="Times New Roman" panose="02020603050405020304" pitchFamily="18" charset="0"/>
                <a:ea typeface="微软雅黑" panose="020B0503020204020204" pitchFamily="34" charset="-122"/>
              </a:rPr>
              <a:t>Name</a:t>
            </a:r>
            <a:r>
              <a:rPr lang="zh-CN" altLang="zh-CN" kern="100" dirty="0">
                <a:latin typeface="Times New Roman" panose="02020603050405020304" pitchFamily="18" charset="0"/>
                <a:ea typeface="微软雅黑" panose="020B0503020204020204" pitchFamily="34" charset="-122"/>
              </a:rPr>
              <a:t>里随便填写一个名字用来识别你所添加的机器即可，</a:t>
            </a:r>
          </a:p>
          <a:p>
            <a:pPr indent="304800">
              <a:lnSpc>
                <a:spcPct val="150000"/>
              </a:lnSpc>
              <a:spcAft>
                <a:spcPts val="600"/>
              </a:spcAft>
            </a:pPr>
            <a:r>
              <a:rPr lang="en-US" altLang="zh-CN" kern="100" dirty="0">
                <a:latin typeface="Times New Roman" panose="02020603050405020304" pitchFamily="18" charset="0"/>
                <a:ea typeface="微软雅黑" panose="020B0503020204020204" pitchFamily="34" charset="-122"/>
              </a:rPr>
              <a:t>Host</a:t>
            </a:r>
            <a:r>
              <a:rPr lang="zh-CN" altLang="zh-CN" kern="100" dirty="0">
                <a:latin typeface="Times New Roman" panose="02020603050405020304" pitchFamily="18" charset="0"/>
                <a:ea typeface="微软雅黑" panose="020B0503020204020204" pitchFamily="34" charset="-122"/>
              </a:rPr>
              <a:t>选项填写主机的</a:t>
            </a:r>
            <a:r>
              <a:rPr lang="en-US" altLang="zh-CN" kern="100" dirty="0">
                <a:latin typeface="Times New Roman" panose="02020603050405020304" pitchFamily="18" charset="0"/>
                <a:ea typeface="微软雅黑" panose="020B0503020204020204" pitchFamily="34" charset="-122"/>
              </a:rPr>
              <a:t>IP</a:t>
            </a:r>
            <a:r>
              <a:rPr lang="zh-CN" altLang="zh-CN" kern="100" dirty="0">
                <a:latin typeface="Times New Roman" panose="02020603050405020304" pitchFamily="18" charset="0"/>
                <a:ea typeface="微软雅黑" panose="020B0503020204020204" pitchFamily="34" charset="-122"/>
              </a:rPr>
              <a:t>地址</a:t>
            </a:r>
            <a:r>
              <a:rPr lang="zh-CN" altLang="en-US" kern="100" dirty="0">
                <a:latin typeface="Times New Roman" panose="02020603050405020304" pitchFamily="18" charset="0"/>
                <a:ea typeface="微软雅黑" panose="020B0503020204020204" pitchFamily="34" charset="-122"/>
              </a:rPr>
              <a:t>，</a:t>
            </a:r>
            <a:endParaRPr lang="zh-CN" altLang="zh-CN" kern="100" dirty="0">
              <a:latin typeface="Times New Roman" panose="02020603050405020304" pitchFamily="18" charset="0"/>
              <a:ea typeface="宋体" panose="02010600030101010101" pitchFamily="2" charset="-122"/>
            </a:endParaRPr>
          </a:p>
        </p:txBody>
      </p:sp>
      <p:pic>
        <p:nvPicPr>
          <p:cNvPr id="7173" name="图片 19">
            <a:extLst>
              <a:ext uri="{FF2B5EF4-FFF2-40B4-BE49-F238E27FC236}">
                <a16:creationId xmlns:a16="http://schemas.microsoft.com/office/drawing/2014/main" id="{FFF47072-687B-4D4F-994D-A1AB91B28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60" y="2499451"/>
            <a:ext cx="5132514" cy="342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65B4F7D-53AB-4EA3-8F56-5B03FC2FA564}"/>
              </a:ext>
            </a:extLst>
          </p:cNvPr>
          <p:cNvSpPr/>
          <p:nvPr/>
        </p:nvSpPr>
        <p:spPr>
          <a:xfrm>
            <a:off x="5029200" y="718713"/>
            <a:ext cx="7440883" cy="2412455"/>
          </a:xfrm>
          <a:prstGeom prst="rect">
            <a:avLst/>
          </a:prstGeom>
        </p:spPr>
        <p:txBody>
          <a:bodyPr wrap="square">
            <a:spAutoFit/>
          </a:bodyPr>
          <a:lstStyle/>
          <a:p>
            <a:pPr indent="304800">
              <a:lnSpc>
                <a:spcPct val="150000"/>
              </a:lnSpc>
              <a:spcAft>
                <a:spcPts val="600"/>
              </a:spcAft>
            </a:pPr>
            <a:r>
              <a:rPr lang="zh-CN" altLang="zh-CN" kern="100" dirty="0">
                <a:latin typeface="Times New Roman" panose="02020603050405020304" pitchFamily="18" charset="0"/>
                <a:ea typeface="微软雅黑" panose="020B0503020204020204" pitchFamily="34" charset="-122"/>
              </a:rPr>
              <a:t>然后点击</a:t>
            </a:r>
            <a:r>
              <a:rPr lang="en-US" altLang="zh-CN" kern="100" dirty="0">
                <a:latin typeface="Times New Roman" panose="02020603050405020304" pitchFamily="18" charset="0"/>
                <a:ea typeface="微软雅黑" panose="020B0503020204020204" pitchFamily="34" charset="-122"/>
              </a:rPr>
              <a:t>Authentication</a:t>
            </a:r>
            <a:r>
              <a:rPr lang="zh-CN" altLang="zh-CN" kern="100" dirty="0">
                <a:latin typeface="Times New Roman" panose="02020603050405020304" pitchFamily="18" charset="0"/>
                <a:ea typeface="微软雅黑" panose="020B0503020204020204" pitchFamily="34" charset="-122"/>
              </a:rPr>
              <a:t>选项</a:t>
            </a:r>
            <a:r>
              <a:rPr lang="zh-CN" altLang="en-US" kern="100" dirty="0">
                <a:latin typeface="Times New Roman" panose="02020603050405020304" pitchFamily="18" charset="0"/>
                <a:ea typeface="微软雅黑" panose="020B0503020204020204" pitchFamily="34" charset="-122"/>
              </a:rPr>
              <a:t>，</a:t>
            </a:r>
            <a:r>
              <a:rPr lang="zh-CN" altLang="zh-CN" kern="100" dirty="0">
                <a:latin typeface="Times New Roman" panose="02020603050405020304" pitchFamily="18" charset="0"/>
                <a:ea typeface="微软雅黑" panose="020B0503020204020204" pitchFamily="34" charset="-122"/>
              </a:rPr>
              <a:t>此选项里，</a:t>
            </a:r>
            <a:r>
              <a:rPr lang="en-US" altLang="zh-CN" kern="100" dirty="0">
                <a:latin typeface="Times New Roman" panose="02020603050405020304" pitchFamily="18" charset="0"/>
                <a:ea typeface="微软雅黑" panose="020B0503020204020204" pitchFamily="34" charset="-122"/>
              </a:rPr>
              <a:t>user Name </a:t>
            </a:r>
            <a:r>
              <a:rPr lang="zh-CN" altLang="zh-CN" kern="100" dirty="0">
                <a:latin typeface="Times New Roman" panose="02020603050405020304" pitchFamily="18" charset="0"/>
                <a:ea typeface="微软雅黑" panose="020B0503020204020204" pitchFamily="34" charset="-122"/>
              </a:rPr>
              <a:t>填写登陆用户名，</a:t>
            </a:r>
            <a:r>
              <a:rPr lang="en-US" altLang="zh-CN" kern="100" dirty="0">
                <a:latin typeface="Times New Roman" panose="02020603050405020304" pitchFamily="18" charset="0"/>
                <a:ea typeface="微软雅黑" panose="020B0503020204020204" pitchFamily="34" charset="-122"/>
              </a:rPr>
              <a:t>password </a:t>
            </a:r>
            <a:r>
              <a:rPr lang="zh-CN" altLang="zh-CN" kern="100" dirty="0">
                <a:latin typeface="Times New Roman" panose="02020603050405020304" pitchFamily="18" charset="0"/>
                <a:ea typeface="微软雅黑" panose="020B0503020204020204" pitchFamily="34" charset="-122"/>
              </a:rPr>
              <a:t>填写登陆密码，填完后点击</a:t>
            </a:r>
            <a:r>
              <a:rPr lang="en-US" altLang="zh-CN" kern="100" dirty="0">
                <a:latin typeface="Times New Roman" panose="02020603050405020304" pitchFamily="18" charset="0"/>
                <a:ea typeface="微软雅黑" panose="020B0503020204020204" pitchFamily="34" charset="-122"/>
              </a:rPr>
              <a:t>OK</a:t>
            </a:r>
            <a:r>
              <a:rPr lang="zh-CN" altLang="zh-CN" kern="100" dirty="0">
                <a:latin typeface="Times New Roman" panose="02020603050405020304" pitchFamily="18" charset="0"/>
                <a:ea typeface="微软雅黑" panose="020B0503020204020204" pitchFamily="34" charset="-122"/>
              </a:rPr>
              <a:t>，添加主机完毕</a:t>
            </a:r>
            <a:endParaRPr lang="en-US" altLang="zh-CN" kern="100" dirty="0">
              <a:latin typeface="Times New Roman" panose="02020603050405020304" pitchFamily="18" charset="0"/>
              <a:ea typeface="微软雅黑" panose="020B0503020204020204" pitchFamily="34" charset="-122"/>
            </a:endParaRPr>
          </a:p>
          <a:p>
            <a:r>
              <a:rPr lang="en-US" altLang="zh-CN" kern="100" dirty="0">
                <a:latin typeface="Times New Roman" panose="02020603050405020304" pitchFamily="18" charset="0"/>
                <a:ea typeface="微软雅黑" panose="020B0503020204020204" pitchFamily="34" charset="-122"/>
              </a:rPr>
              <a:t>       </a:t>
            </a:r>
            <a:r>
              <a:rPr lang="zh-CN" altLang="zh-CN" kern="100" dirty="0">
                <a:latin typeface="Times New Roman" panose="02020603050405020304" pitchFamily="18" charset="0"/>
                <a:ea typeface="微软雅黑" panose="020B0503020204020204" pitchFamily="34" charset="-122"/>
              </a:rPr>
              <a:t>直接</a:t>
            </a:r>
            <a:r>
              <a:rPr lang="zh-CN" altLang="en-US" kern="100" dirty="0">
                <a:latin typeface="Times New Roman" panose="02020603050405020304" pitchFamily="18" charset="0"/>
                <a:ea typeface="微软雅黑" panose="020B0503020204020204" pitchFamily="34" charset="-122"/>
              </a:rPr>
              <a:t>点击</a:t>
            </a:r>
            <a:r>
              <a:rPr lang="en-US" altLang="zh-CN" kern="100" dirty="0">
                <a:latin typeface="Times New Roman" panose="02020603050405020304" pitchFamily="18" charset="0"/>
                <a:ea typeface="微软雅黑" panose="020B0503020204020204" pitchFamily="34" charset="-122"/>
              </a:rPr>
              <a:t>connect</a:t>
            </a:r>
            <a:r>
              <a:rPr lang="zh-CN" altLang="zh-CN" kern="100" dirty="0">
                <a:latin typeface="Times New Roman" panose="02020603050405020304" pitchFamily="18" charset="0"/>
                <a:ea typeface="微软雅黑" panose="020B0503020204020204" pitchFamily="34" charset="-122"/>
              </a:rPr>
              <a:t>即可连上远程主机的</a:t>
            </a:r>
            <a:r>
              <a:rPr lang="en-US" altLang="zh-CN" kern="100" dirty="0">
                <a:latin typeface="Times New Roman" panose="02020603050405020304" pitchFamily="18" charset="0"/>
                <a:ea typeface="微软雅黑" panose="020B0503020204020204" pitchFamily="34" charset="-122"/>
              </a:rPr>
              <a:t>shell</a:t>
            </a:r>
            <a:r>
              <a:rPr lang="zh-CN" altLang="zh-CN" kern="100" dirty="0">
                <a:latin typeface="Times New Roman" panose="02020603050405020304" pitchFamily="18" charset="0"/>
                <a:ea typeface="微软雅黑" panose="020B0503020204020204" pitchFamily="34" charset="-122"/>
              </a:rPr>
              <a:t>里</a:t>
            </a:r>
          </a:p>
          <a:p>
            <a:r>
              <a:rPr lang="zh-CN" altLang="zh-CN" kern="100" dirty="0">
                <a:latin typeface="Times New Roman" panose="02020603050405020304" pitchFamily="18" charset="0"/>
                <a:ea typeface="微软雅黑" panose="020B0503020204020204" pitchFamily="34" charset="-122"/>
              </a:rPr>
              <a:t>以后连接主机，直接点击</a:t>
            </a:r>
            <a:r>
              <a:rPr lang="en-US" altLang="zh-CN" kern="100" dirty="0">
                <a:latin typeface="Times New Roman" panose="02020603050405020304" pitchFamily="18" charset="0"/>
                <a:ea typeface="微软雅黑" panose="020B0503020204020204" pitchFamily="34" charset="-122"/>
              </a:rPr>
              <a:t>open</a:t>
            </a:r>
            <a:r>
              <a:rPr lang="zh-CN" altLang="zh-CN" kern="100" dirty="0">
                <a:latin typeface="Times New Roman" panose="02020603050405020304" pitchFamily="18" charset="0"/>
                <a:ea typeface="微软雅黑" panose="020B0503020204020204" pitchFamily="34" charset="-122"/>
              </a:rPr>
              <a:t>选项里所保存的主机即可直接登陆</a:t>
            </a:r>
            <a:r>
              <a:rPr lang="zh-CN" altLang="en-US" kern="100" dirty="0">
                <a:latin typeface="Times New Roman" panose="02020603050405020304" pitchFamily="18" charset="0"/>
                <a:ea typeface="微软雅黑" panose="020B0503020204020204" pitchFamily="34" charset="-122"/>
              </a:rPr>
              <a:t>主机</a:t>
            </a:r>
            <a:endParaRPr lang="zh-CN" altLang="zh-CN" kern="100" dirty="0">
              <a:latin typeface="Times New Roman" panose="02020603050405020304" pitchFamily="18" charset="0"/>
              <a:ea typeface="微软雅黑" panose="020B0503020204020204" pitchFamily="34" charset="-122"/>
            </a:endParaRPr>
          </a:p>
          <a:p>
            <a:pPr indent="304800">
              <a:lnSpc>
                <a:spcPct val="150000"/>
              </a:lnSpc>
              <a:spcAft>
                <a:spcPts val="600"/>
              </a:spcAft>
            </a:pPr>
            <a:endParaRPr lang="zh-CN" altLang="zh-CN" kern="100" dirty="0">
              <a:latin typeface="Times New Roman" panose="02020603050405020304" pitchFamily="18" charset="0"/>
              <a:ea typeface="微软雅黑" panose="020B0503020204020204" pitchFamily="34" charset="-122"/>
            </a:endParaRPr>
          </a:p>
          <a:p>
            <a:pPr indent="304800">
              <a:lnSpc>
                <a:spcPct val="150000"/>
              </a:lnSpc>
              <a:spcAft>
                <a:spcPts val="600"/>
              </a:spcAft>
            </a:pPr>
            <a:endParaRPr lang="zh-CN" altLang="zh-CN" kern="100" dirty="0">
              <a:latin typeface="Times New Roman" panose="02020603050405020304" pitchFamily="18" charset="0"/>
              <a:ea typeface="宋体" panose="02010600030101010101" pitchFamily="2" charset="-122"/>
            </a:endParaRPr>
          </a:p>
        </p:txBody>
      </p:sp>
      <p:pic>
        <p:nvPicPr>
          <p:cNvPr id="7174" name="图片 25">
            <a:extLst>
              <a:ext uri="{FF2B5EF4-FFF2-40B4-BE49-F238E27FC236}">
                <a16:creationId xmlns:a16="http://schemas.microsoft.com/office/drawing/2014/main" id="{39D0AADD-EBF3-4DCE-9E40-DEE6EBC97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499451"/>
            <a:ext cx="527685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4715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Xshell</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工具</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xmanager</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上传下载文件</a:t>
            </a:r>
          </a:p>
        </p:txBody>
      </p:sp>
      <p:sp>
        <p:nvSpPr>
          <p:cNvPr id="5" name="矩形 4">
            <a:extLst>
              <a:ext uri="{FF2B5EF4-FFF2-40B4-BE49-F238E27FC236}">
                <a16:creationId xmlns:a16="http://schemas.microsoft.com/office/drawing/2014/main" id="{279E60C1-C0B0-43B3-9ADE-08A3DC1B11AB}"/>
              </a:ext>
            </a:extLst>
          </p:cNvPr>
          <p:cNvSpPr/>
          <p:nvPr/>
        </p:nvSpPr>
        <p:spPr>
          <a:xfrm>
            <a:off x="311560" y="1078836"/>
            <a:ext cx="4542796" cy="646331"/>
          </a:xfrm>
          <a:prstGeom prst="rect">
            <a:avLst/>
          </a:prstGeom>
        </p:spPr>
        <p:txBody>
          <a:bodyPr wrap="square">
            <a:spAutoFit/>
          </a:bodyPr>
          <a:lstStyle/>
          <a:p>
            <a:r>
              <a:rPr lang="en-US" altLang="ja-JP" kern="100" dirty="0">
                <a:latin typeface="Times New Roman" panose="02020603050405020304" pitchFamily="18" charset="0"/>
                <a:ea typeface="微软雅黑" panose="020B0503020204020204" pitchFamily="34" charset="-122"/>
              </a:rPr>
              <a:t>    </a:t>
            </a:r>
            <a:r>
              <a:rPr lang="ja-JP" altLang="zh-CN" kern="100" dirty="0">
                <a:latin typeface="Times New Roman" panose="02020603050405020304" pitchFamily="18" charset="0"/>
                <a:ea typeface="微软雅黑" panose="020B0503020204020204" pitchFamily="34" charset="-122"/>
              </a:rPr>
              <a:t>登陆</a:t>
            </a:r>
            <a:r>
              <a:rPr lang="en-US" altLang="zh-CN" kern="100" dirty="0" err="1">
                <a:latin typeface="Times New Roman" panose="02020603050405020304" pitchFamily="18" charset="0"/>
                <a:ea typeface="微软雅黑" panose="020B0503020204020204" pitchFamily="34" charset="-122"/>
              </a:rPr>
              <a:t>xshell</a:t>
            </a:r>
            <a:r>
              <a:rPr lang="ja-JP" altLang="zh-CN" kern="100" dirty="0">
                <a:latin typeface="Times New Roman" panose="02020603050405020304" pitchFamily="18" charset="0"/>
                <a:ea typeface="微软雅黑" panose="020B0503020204020204" pitchFamily="34" charset="-122"/>
              </a:rPr>
              <a:t>后，点击绿色的</a:t>
            </a:r>
            <a:r>
              <a:rPr lang="en-US" altLang="zh-CN" kern="100" dirty="0">
                <a:latin typeface="Times New Roman" panose="02020603050405020304" pitchFamily="18" charset="0"/>
                <a:ea typeface="微软雅黑" panose="020B0503020204020204" pitchFamily="34" charset="-122"/>
              </a:rPr>
              <a:t>new file transfer</a:t>
            </a:r>
            <a:r>
              <a:rPr lang="ja-JP" altLang="zh-CN" kern="100" dirty="0">
                <a:latin typeface="Times New Roman" panose="02020603050405020304" pitchFamily="18" charset="0"/>
                <a:ea typeface="微软雅黑" panose="020B0503020204020204" pitchFamily="34" charset="-122"/>
              </a:rPr>
              <a:t>按钮打开</a:t>
            </a:r>
            <a:r>
              <a:rPr lang="en-US" altLang="zh-CN" kern="100" dirty="0" err="1">
                <a:latin typeface="Times New Roman" panose="02020603050405020304" pitchFamily="18" charset="0"/>
                <a:ea typeface="微软雅黑" panose="020B0503020204020204" pitchFamily="34" charset="-122"/>
              </a:rPr>
              <a:t>xftp</a:t>
            </a:r>
            <a:r>
              <a:rPr lang="ja-JP" altLang="zh-CN" kern="100" dirty="0">
                <a:latin typeface="Times New Roman" panose="02020603050405020304" pitchFamily="18" charset="0"/>
                <a:ea typeface="微软雅黑" panose="020B0503020204020204" pitchFamily="34" charset="-122"/>
              </a:rPr>
              <a:t>工具</a:t>
            </a:r>
            <a:endParaRPr lang="zh-CN" altLang="zh-CN" kern="100" dirty="0">
              <a:latin typeface="Times New Roman" panose="02020603050405020304" pitchFamily="18" charset="0"/>
              <a:ea typeface="微软雅黑" panose="020B0503020204020204" pitchFamily="34" charset="-122"/>
            </a:endParaRPr>
          </a:p>
        </p:txBody>
      </p:sp>
      <p:sp>
        <p:nvSpPr>
          <p:cNvPr id="6" name="矩形 5">
            <a:extLst>
              <a:ext uri="{FF2B5EF4-FFF2-40B4-BE49-F238E27FC236}">
                <a16:creationId xmlns:a16="http://schemas.microsoft.com/office/drawing/2014/main" id="{765B4F7D-53AB-4EA3-8F56-5B03FC2FA564}"/>
              </a:ext>
            </a:extLst>
          </p:cNvPr>
          <p:cNvSpPr/>
          <p:nvPr/>
        </p:nvSpPr>
        <p:spPr>
          <a:xfrm>
            <a:off x="6324600" y="1078836"/>
            <a:ext cx="5200431" cy="1504514"/>
          </a:xfrm>
          <a:prstGeom prst="rect">
            <a:avLst/>
          </a:prstGeom>
        </p:spPr>
        <p:txBody>
          <a:bodyPr wrap="square">
            <a:spAutoFit/>
          </a:bodyPr>
          <a:lstStyle/>
          <a:p>
            <a:r>
              <a:rPr lang="zh-CN" altLang="zh-CN" kern="100" dirty="0">
                <a:latin typeface="Times New Roman" panose="02020603050405020304" pitchFamily="18" charset="0"/>
                <a:ea typeface="微软雅黑" panose="020B0503020204020204" pitchFamily="34" charset="-122"/>
              </a:rPr>
              <a:t>右键单击需要上传的文件或者文件夹，选择</a:t>
            </a:r>
            <a:r>
              <a:rPr lang="en-US" altLang="zh-CN" kern="100" dirty="0">
                <a:latin typeface="Times New Roman" panose="02020603050405020304" pitchFamily="18" charset="0"/>
                <a:ea typeface="微软雅黑" panose="020B0503020204020204" pitchFamily="34" charset="-122"/>
              </a:rPr>
              <a:t>upload</a:t>
            </a:r>
            <a:r>
              <a:rPr lang="zh-CN" altLang="zh-CN" kern="100" dirty="0">
                <a:latin typeface="Times New Roman" panose="02020603050405020304" pitchFamily="18" charset="0"/>
                <a:ea typeface="微软雅黑" panose="020B0503020204020204" pitchFamily="34" charset="-122"/>
              </a:rPr>
              <a:t>即可把文件上传到用户家目录下。</a:t>
            </a:r>
          </a:p>
          <a:p>
            <a:pPr indent="304800">
              <a:lnSpc>
                <a:spcPct val="150000"/>
              </a:lnSpc>
              <a:spcAft>
                <a:spcPts val="600"/>
              </a:spcAft>
            </a:pPr>
            <a:endParaRPr lang="zh-CN" altLang="zh-CN" kern="100" dirty="0">
              <a:latin typeface="Times New Roman" panose="02020603050405020304" pitchFamily="18" charset="0"/>
              <a:ea typeface="微软雅黑" panose="020B0503020204020204" pitchFamily="34" charset="-122"/>
            </a:endParaRPr>
          </a:p>
          <a:p>
            <a:pPr indent="304800">
              <a:lnSpc>
                <a:spcPct val="150000"/>
              </a:lnSpc>
              <a:spcAft>
                <a:spcPts val="600"/>
              </a:spcAft>
            </a:pPr>
            <a:endParaRPr lang="zh-CN" altLang="zh-CN" kern="100" dirty="0">
              <a:latin typeface="Times New Roman" panose="02020603050405020304" pitchFamily="18" charset="0"/>
              <a:ea typeface="宋体" panose="02010600030101010101" pitchFamily="2" charset="-122"/>
            </a:endParaRPr>
          </a:p>
        </p:txBody>
      </p:sp>
      <p:pic>
        <p:nvPicPr>
          <p:cNvPr id="8194" name="Picture 2">
            <a:extLst>
              <a:ext uri="{FF2B5EF4-FFF2-40B4-BE49-F238E27FC236}">
                <a16:creationId xmlns:a16="http://schemas.microsoft.com/office/drawing/2014/main" id="{4471C5B9-BF80-4FF0-B62A-396960A67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2691462"/>
            <a:ext cx="5943601" cy="308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3D2FDACF-B3E2-458E-9BAF-72253084E3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3454" y="2664844"/>
            <a:ext cx="5541643" cy="332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5349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3232E0B7-1672-4052-89D0-2E8387717BF2}"/>
              </a:ext>
            </a:extLst>
          </p:cNvPr>
          <p:cNvSpPr>
            <a:spLocks/>
          </p:cNvSpPr>
          <p:nvPr/>
        </p:nvSpPr>
        <p:spPr bwMode="auto">
          <a:xfrm>
            <a:off x="3101419" y="260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 name="Rectangle 12">
            <a:extLst>
              <a:ext uri="{FF2B5EF4-FFF2-40B4-BE49-F238E27FC236}">
                <a16:creationId xmlns:a16="http://schemas.microsoft.com/office/drawing/2014/main" id="{4B075929-CD62-4B02-AC34-6208720D3E81}"/>
              </a:ext>
            </a:extLst>
          </p:cNvPr>
          <p:cNvSpPr>
            <a:spLocks noChangeArrowheads="1"/>
          </p:cNvSpPr>
          <p:nvPr/>
        </p:nvSpPr>
        <p:spPr bwMode="auto">
          <a:xfrm>
            <a:off x="3228597" y="198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5" name="Freeform 11">
            <a:extLst>
              <a:ext uri="{FF2B5EF4-FFF2-40B4-BE49-F238E27FC236}">
                <a16:creationId xmlns:a16="http://schemas.microsoft.com/office/drawing/2014/main" id="{07546B3F-11E3-4F75-BA7D-3340400D5729}"/>
              </a:ext>
            </a:extLst>
          </p:cNvPr>
          <p:cNvSpPr>
            <a:spLocks/>
          </p:cNvSpPr>
          <p:nvPr/>
        </p:nvSpPr>
        <p:spPr bwMode="auto">
          <a:xfrm>
            <a:off x="3219071" y="1438134"/>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6" name="TextBox 105">
            <a:extLst>
              <a:ext uri="{FF2B5EF4-FFF2-40B4-BE49-F238E27FC236}">
                <a16:creationId xmlns:a16="http://schemas.microsoft.com/office/drawing/2014/main" id="{192D3041-3986-4628-9D13-101DBC340461}"/>
              </a:ext>
            </a:extLst>
          </p:cNvPr>
          <p:cNvSpPr txBox="1">
            <a:spLocks noChangeArrowheads="1"/>
          </p:cNvSpPr>
          <p:nvPr/>
        </p:nvSpPr>
        <p:spPr bwMode="auto">
          <a:xfrm>
            <a:off x="4158871" y="260350"/>
            <a:ext cx="34204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浪潮</a:t>
            </a:r>
            <a:r>
              <a:rPr lang="en-US" altLang="zh-CN" sz="2600" dirty="0" err="1">
                <a:solidFill>
                  <a:srgbClr val="1075B6"/>
                </a:solidFill>
                <a:latin typeface="SF Orson Casual Heavy" panose="00000400000000000000" pitchFamily="2" charset="0"/>
                <a:ea typeface="幼圆" panose="02010509060101010101" pitchFamily="49" charset="-122"/>
              </a:rPr>
              <a:t>AIStation</a:t>
            </a:r>
            <a:r>
              <a:rPr lang="zh-CN" altLang="en-US" sz="2600" dirty="0">
                <a:solidFill>
                  <a:srgbClr val="1075B6"/>
                </a:solidFill>
                <a:latin typeface="SF Orson Casual Heavy" panose="00000400000000000000" pitchFamily="2" charset="0"/>
                <a:ea typeface="幼圆" panose="02010509060101010101" pitchFamily="49" charset="-122"/>
              </a:rPr>
              <a:t>产品介绍</a:t>
            </a:r>
          </a:p>
        </p:txBody>
      </p:sp>
      <p:sp>
        <p:nvSpPr>
          <p:cNvPr id="7" name="TextBox 106">
            <a:extLst>
              <a:ext uri="{FF2B5EF4-FFF2-40B4-BE49-F238E27FC236}">
                <a16:creationId xmlns:a16="http://schemas.microsoft.com/office/drawing/2014/main" id="{8C2ABC68-5FA8-4A9F-8DEE-A6CF327BCBCB}"/>
              </a:ext>
            </a:extLst>
          </p:cNvPr>
          <p:cNvSpPr txBox="1">
            <a:spLocks noChangeArrowheads="1"/>
          </p:cNvSpPr>
          <p:nvPr/>
        </p:nvSpPr>
        <p:spPr bwMode="auto">
          <a:xfrm>
            <a:off x="3336546" y="152400"/>
            <a:ext cx="3818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1</a:t>
            </a:r>
            <a:endParaRPr lang="zh-CN" altLang="en-US" sz="4000" b="1" dirty="0">
              <a:solidFill>
                <a:srgbClr val="FFFFFF"/>
              </a:solidFill>
              <a:latin typeface="+mj-ea"/>
              <a:ea typeface="+mj-ea"/>
            </a:endParaRPr>
          </a:p>
        </p:txBody>
      </p:sp>
      <p:sp>
        <p:nvSpPr>
          <p:cNvPr id="8" name="TextBox 109">
            <a:extLst>
              <a:ext uri="{FF2B5EF4-FFF2-40B4-BE49-F238E27FC236}">
                <a16:creationId xmlns:a16="http://schemas.microsoft.com/office/drawing/2014/main" id="{5D931B6D-119E-4755-8A3A-0DE735D4001A}"/>
              </a:ext>
            </a:extLst>
          </p:cNvPr>
          <p:cNvSpPr txBox="1">
            <a:spLocks noChangeArrowheads="1"/>
          </p:cNvSpPr>
          <p:nvPr/>
        </p:nvSpPr>
        <p:spPr bwMode="auto">
          <a:xfrm>
            <a:off x="3412746" y="1458772"/>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9" name="Freeform 10">
            <a:extLst>
              <a:ext uri="{FF2B5EF4-FFF2-40B4-BE49-F238E27FC236}">
                <a16:creationId xmlns:a16="http://schemas.microsoft.com/office/drawing/2014/main" id="{AC8B2F1C-93B7-4CBF-95DF-7E1C6EC9C36D}"/>
              </a:ext>
            </a:extLst>
          </p:cNvPr>
          <p:cNvSpPr>
            <a:spLocks/>
          </p:cNvSpPr>
          <p:nvPr/>
        </p:nvSpPr>
        <p:spPr bwMode="auto">
          <a:xfrm>
            <a:off x="3131759" y="1112697"/>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0" name="Rectangle 12">
            <a:extLst>
              <a:ext uri="{FF2B5EF4-FFF2-40B4-BE49-F238E27FC236}">
                <a16:creationId xmlns:a16="http://schemas.microsoft.com/office/drawing/2014/main" id="{BB863A69-C727-4728-A246-77EE25B0D5A6}"/>
              </a:ext>
            </a:extLst>
          </p:cNvPr>
          <p:cNvSpPr>
            <a:spLocks noChangeArrowheads="1"/>
          </p:cNvSpPr>
          <p:nvPr/>
        </p:nvSpPr>
        <p:spPr bwMode="auto">
          <a:xfrm>
            <a:off x="3258937" y="1050785"/>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1" name="TextBox 105">
            <a:extLst>
              <a:ext uri="{FF2B5EF4-FFF2-40B4-BE49-F238E27FC236}">
                <a16:creationId xmlns:a16="http://schemas.microsoft.com/office/drawing/2014/main" id="{75AF80EA-52D8-440B-BE9E-61E2702C627D}"/>
              </a:ext>
            </a:extLst>
          </p:cNvPr>
          <p:cNvSpPr txBox="1">
            <a:spLocks noChangeArrowheads="1"/>
          </p:cNvSpPr>
          <p:nvPr/>
        </p:nvSpPr>
        <p:spPr bwMode="auto">
          <a:xfrm>
            <a:off x="4189211" y="11128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1075B6"/>
                </a:solidFill>
                <a:latin typeface="SF Orson Casual Heavy" panose="00000400000000000000" pitchFamily="2" charset="0"/>
                <a:ea typeface="幼圆" panose="02010509060101010101" pitchFamily="49" charset="-122"/>
              </a:rPr>
              <a:t>本套集群硬件及系统环境介绍</a:t>
            </a:r>
          </a:p>
        </p:txBody>
      </p:sp>
      <p:sp>
        <p:nvSpPr>
          <p:cNvPr id="12" name="TextBox 106">
            <a:extLst>
              <a:ext uri="{FF2B5EF4-FFF2-40B4-BE49-F238E27FC236}">
                <a16:creationId xmlns:a16="http://schemas.microsoft.com/office/drawing/2014/main" id="{4BB99721-2EAD-4423-A94F-8C303A4967A9}"/>
              </a:ext>
            </a:extLst>
          </p:cNvPr>
          <p:cNvSpPr txBox="1">
            <a:spLocks noChangeArrowheads="1"/>
          </p:cNvSpPr>
          <p:nvPr/>
        </p:nvSpPr>
        <p:spPr bwMode="auto">
          <a:xfrm>
            <a:off x="3366886" y="10048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3" name="Freeform 11">
            <a:extLst>
              <a:ext uri="{FF2B5EF4-FFF2-40B4-BE49-F238E27FC236}">
                <a16:creationId xmlns:a16="http://schemas.microsoft.com/office/drawing/2014/main" id="{B8FAEFEF-B643-4C2D-8BBA-1BF0E0290F67}"/>
              </a:ext>
            </a:extLst>
          </p:cNvPr>
          <p:cNvSpPr>
            <a:spLocks/>
          </p:cNvSpPr>
          <p:nvPr/>
        </p:nvSpPr>
        <p:spPr bwMode="auto">
          <a:xfrm>
            <a:off x="3219071" y="23558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4" name="TextBox 109">
            <a:extLst>
              <a:ext uri="{FF2B5EF4-FFF2-40B4-BE49-F238E27FC236}">
                <a16:creationId xmlns:a16="http://schemas.microsoft.com/office/drawing/2014/main" id="{1DB053EA-756B-4FF9-9BE6-AB172CA933BA}"/>
              </a:ext>
            </a:extLst>
          </p:cNvPr>
          <p:cNvSpPr txBox="1">
            <a:spLocks noChangeArrowheads="1"/>
          </p:cNvSpPr>
          <p:nvPr/>
        </p:nvSpPr>
        <p:spPr bwMode="auto">
          <a:xfrm>
            <a:off x="3412746" y="23764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15" name="Freeform 10">
            <a:extLst>
              <a:ext uri="{FF2B5EF4-FFF2-40B4-BE49-F238E27FC236}">
                <a16:creationId xmlns:a16="http://schemas.microsoft.com/office/drawing/2014/main" id="{CA687D0C-4D75-48B3-BB45-5B6839B208D5}"/>
              </a:ext>
            </a:extLst>
          </p:cNvPr>
          <p:cNvSpPr>
            <a:spLocks/>
          </p:cNvSpPr>
          <p:nvPr/>
        </p:nvSpPr>
        <p:spPr bwMode="auto">
          <a:xfrm>
            <a:off x="3131759" y="20304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16" name="Rectangle 12">
            <a:extLst>
              <a:ext uri="{FF2B5EF4-FFF2-40B4-BE49-F238E27FC236}">
                <a16:creationId xmlns:a16="http://schemas.microsoft.com/office/drawing/2014/main" id="{A4B42273-5BA3-41CD-A913-89067CAC23E2}"/>
              </a:ext>
            </a:extLst>
          </p:cNvPr>
          <p:cNvSpPr>
            <a:spLocks noChangeArrowheads="1"/>
          </p:cNvSpPr>
          <p:nvPr/>
        </p:nvSpPr>
        <p:spPr bwMode="auto">
          <a:xfrm>
            <a:off x="3258937" y="19684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17" name="TextBox 105">
            <a:extLst>
              <a:ext uri="{FF2B5EF4-FFF2-40B4-BE49-F238E27FC236}">
                <a16:creationId xmlns:a16="http://schemas.microsoft.com/office/drawing/2014/main" id="{256B9255-DAB9-4887-ACC3-73480BA06D4E}"/>
              </a:ext>
            </a:extLst>
          </p:cNvPr>
          <p:cNvSpPr txBox="1">
            <a:spLocks noChangeArrowheads="1"/>
          </p:cNvSpPr>
          <p:nvPr/>
        </p:nvSpPr>
        <p:spPr bwMode="auto">
          <a:xfrm>
            <a:off x="4189211" y="2030550"/>
            <a:ext cx="3136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2400" dirty="0" err="1">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Aistation</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安装步骤简介</a:t>
            </a:r>
          </a:p>
        </p:txBody>
      </p:sp>
      <p:sp>
        <p:nvSpPr>
          <p:cNvPr id="18" name="TextBox 106">
            <a:extLst>
              <a:ext uri="{FF2B5EF4-FFF2-40B4-BE49-F238E27FC236}">
                <a16:creationId xmlns:a16="http://schemas.microsoft.com/office/drawing/2014/main" id="{474839A6-ACAD-4354-A112-248D73D9EA55}"/>
              </a:ext>
            </a:extLst>
          </p:cNvPr>
          <p:cNvSpPr txBox="1">
            <a:spLocks noChangeArrowheads="1"/>
          </p:cNvSpPr>
          <p:nvPr/>
        </p:nvSpPr>
        <p:spPr bwMode="auto">
          <a:xfrm>
            <a:off x="3366886" y="19226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3</a:t>
            </a:r>
            <a:endParaRPr lang="zh-CN" altLang="en-US" sz="4000" b="1" dirty="0">
              <a:solidFill>
                <a:srgbClr val="FFFFFF"/>
              </a:solidFill>
              <a:latin typeface="+mj-ea"/>
              <a:ea typeface="+mj-ea"/>
            </a:endParaRPr>
          </a:p>
        </p:txBody>
      </p:sp>
      <p:sp>
        <p:nvSpPr>
          <p:cNvPr id="19" name="Freeform 11">
            <a:extLst>
              <a:ext uri="{FF2B5EF4-FFF2-40B4-BE49-F238E27FC236}">
                <a16:creationId xmlns:a16="http://schemas.microsoft.com/office/drawing/2014/main" id="{FE0263A0-ACE7-45CC-AC50-958ECA106665}"/>
              </a:ext>
            </a:extLst>
          </p:cNvPr>
          <p:cNvSpPr>
            <a:spLocks/>
          </p:cNvSpPr>
          <p:nvPr/>
        </p:nvSpPr>
        <p:spPr bwMode="auto">
          <a:xfrm>
            <a:off x="3219071" y="3289020"/>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0" name="TextBox 109">
            <a:extLst>
              <a:ext uri="{FF2B5EF4-FFF2-40B4-BE49-F238E27FC236}">
                <a16:creationId xmlns:a16="http://schemas.microsoft.com/office/drawing/2014/main" id="{7E53949C-C446-4BED-AD85-A862E784B9A0}"/>
              </a:ext>
            </a:extLst>
          </p:cNvPr>
          <p:cNvSpPr txBox="1">
            <a:spLocks noChangeArrowheads="1"/>
          </p:cNvSpPr>
          <p:nvPr/>
        </p:nvSpPr>
        <p:spPr bwMode="auto">
          <a:xfrm>
            <a:off x="3412746" y="330965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1" name="Freeform 10">
            <a:extLst>
              <a:ext uri="{FF2B5EF4-FFF2-40B4-BE49-F238E27FC236}">
                <a16:creationId xmlns:a16="http://schemas.microsoft.com/office/drawing/2014/main" id="{201F472A-53E3-4775-A7DD-FCC2BF79807C}"/>
              </a:ext>
            </a:extLst>
          </p:cNvPr>
          <p:cNvSpPr>
            <a:spLocks/>
          </p:cNvSpPr>
          <p:nvPr/>
        </p:nvSpPr>
        <p:spPr bwMode="auto">
          <a:xfrm>
            <a:off x="3131759" y="2963583"/>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2" name="Rectangle 12">
            <a:extLst>
              <a:ext uri="{FF2B5EF4-FFF2-40B4-BE49-F238E27FC236}">
                <a16:creationId xmlns:a16="http://schemas.microsoft.com/office/drawing/2014/main" id="{FCF95FE6-3582-4E94-A5FE-58DD0B3C7F6B}"/>
              </a:ext>
            </a:extLst>
          </p:cNvPr>
          <p:cNvSpPr>
            <a:spLocks noChangeArrowheads="1"/>
          </p:cNvSpPr>
          <p:nvPr/>
        </p:nvSpPr>
        <p:spPr bwMode="auto">
          <a:xfrm>
            <a:off x="3258937" y="2901671"/>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3" name="TextBox 105">
            <a:extLst>
              <a:ext uri="{FF2B5EF4-FFF2-40B4-BE49-F238E27FC236}">
                <a16:creationId xmlns:a16="http://schemas.microsoft.com/office/drawing/2014/main" id="{9013ACA4-BBEC-43E4-8205-1CD5FC0176A7}"/>
              </a:ext>
            </a:extLst>
          </p:cNvPr>
          <p:cNvSpPr txBox="1">
            <a:spLocks noChangeArrowheads="1"/>
          </p:cNvSpPr>
          <p:nvPr/>
        </p:nvSpPr>
        <p:spPr bwMode="auto">
          <a:xfrm>
            <a:off x="4189211" y="2963722"/>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defRPr/>
            </a:pPr>
            <a:r>
              <a:rPr lang="zh-CN" altLang="en-US" sz="2400" dirty="0">
                <a:solidFill>
                  <a:srgbClr val="1075B6"/>
                </a:solidFill>
                <a:latin typeface="SF Orson Casual Heavy" panose="00000400000000000000" pitchFamily="2" charset="0"/>
                <a:ea typeface="幼圆" panose="02010509060101010101" pitchFamily="49" charset="-122"/>
              </a:rPr>
              <a:t>集群管理员操作说明</a:t>
            </a:r>
          </a:p>
        </p:txBody>
      </p:sp>
      <p:sp>
        <p:nvSpPr>
          <p:cNvPr id="24" name="TextBox 106">
            <a:extLst>
              <a:ext uri="{FF2B5EF4-FFF2-40B4-BE49-F238E27FC236}">
                <a16:creationId xmlns:a16="http://schemas.microsoft.com/office/drawing/2014/main" id="{DCB6EA6E-DC69-4368-899D-372243EF3C49}"/>
              </a:ext>
            </a:extLst>
          </p:cNvPr>
          <p:cNvSpPr txBox="1">
            <a:spLocks noChangeArrowheads="1"/>
          </p:cNvSpPr>
          <p:nvPr/>
        </p:nvSpPr>
        <p:spPr bwMode="auto">
          <a:xfrm>
            <a:off x="3366886" y="2855772"/>
            <a:ext cx="47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4</a:t>
            </a:r>
            <a:endParaRPr lang="zh-CN" altLang="en-US" sz="4000" b="1" dirty="0">
              <a:solidFill>
                <a:srgbClr val="FFFFFF"/>
              </a:solidFill>
              <a:latin typeface="+mj-ea"/>
              <a:ea typeface="+mj-ea"/>
            </a:endParaRPr>
          </a:p>
        </p:txBody>
      </p:sp>
      <p:sp>
        <p:nvSpPr>
          <p:cNvPr id="25" name="Freeform 11">
            <a:extLst>
              <a:ext uri="{FF2B5EF4-FFF2-40B4-BE49-F238E27FC236}">
                <a16:creationId xmlns:a16="http://schemas.microsoft.com/office/drawing/2014/main" id="{AB780A73-0E37-4E9E-B7A5-B08497D0428B}"/>
              </a:ext>
            </a:extLst>
          </p:cNvPr>
          <p:cNvSpPr>
            <a:spLocks/>
          </p:cNvSpPr>
          <p:nvPr/>
        </p:nvSpPr>
        <p:spPr bwMode="auto">
          <a:xfrm>
            <a:off x="3219071" y="41846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6" name="TextBox 109">
            <a:extLst>
              <a:ext uri="{FF2B5EF4-FFF2-40B4-BE49-F238E27FC236}">
                <a16:creationId xmlns:a16="http://schemas.microsoft.com/office/drawing/2014/main" id="{F0F1FE60-7A31-414A-A10D-FE34EAEA1DF5}"/>
              </a:ext>
            </a:extLst>
          </p:cNvPr>
          <p:cNvSpPr txBox="1">
            <a:spLocks noChangeArrowheads="1"/>
          </p:cNvSpPr>
          <p:nvPr/>
        </p:nvSpPr>
        <p:spPr bwMode="auto">
          <a:xfrm>
            <a:off x="3412746" y="42052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27" name="Freeform 10">
            <a:extLst>
              <a:ext uri="{FF2B5EF4-FFF2-40B4-BE49-F238E27FC236}">
                <a16:creationId xmlns:a16="http://schemas.microsoft.com/office/drawing/2014/main" id="{E97F8480-A726-4A7E-AD4C-A937FDDF795F}"/>
              </a:ext>
            </a:extLst>
          </p:cNvPr>
          <p:cNvSpPr>
            <a:spLocks/>
          </p:cNvSpPr>
          <p:nvPr/>
        </p:nvSpPr>
        <p:spPr bwMode="auto">
          <a:xfrm>
            <a:off x="3131759" y="38592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28" name="Rectangle 12">
            <a:extLst>
              <a:ext uri="{FF2B5EF4-FFF2-40B4-BE49-F238E27FC236}">
                <a16:creationId xmlns:a16="http://schemas.microsoft.com/office/drawing/2014/main" id="{72C78377-3E4F-4921-8DC1-1A05B56E1C01}"/>
              </a:ext>
            </a:extLst>
          </p:cNvPr>
          <p:cNvSpPr>
            <a:spLocks noChangeArrowheads="1"/>
          </p:cNvSpPr>
          <p:nvPr/>
        </p:nvSpPr>
        <p:spPr bwMode="auto">
          <a:xfrm>
            <a:off x="3258937" y="37972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29" name="TextBox 105">
            <a:extLst>
              <a:ext uri="{FF2B5EF4-FFF2-40B4-BE49-F238E27FC236}">
                <a16:creationId xmlns:a16="http://schemas.microsoft.com/office/drawing/2014/main" id="{996E23DC-E03C-4805-83D4-3247E732135C}"/>
              </a:ext>
            </a:extLst>
          </p:cNvPr>
          <p:cNvSpPr txBox="1">
            <a:spLocks noChangeArrowheads="1"/>
          </p:cNvSpPr>
          <p:nvPr/>
        </p:nvSpPr>
        <p:spPr bwMode="auto">
          <a:xfrm>
            <a:off x="4189211" y="385935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zh-CN" altLang="en-US" sz="2400" dirty="0">
                <a:solidFill>
                  <a:srgbClr val="1075B6"/>
                </a:solidFill>
                <a:latin typeface="SF Orson Casual Heavy" panose="00000400000000000000" pitchFamily="2" charset="0"/>
                <a:ea typeface="幼圆" panose="02010509060101010101" pitchFamily="49" charset="-122"/>
              </a:rPr>
              <a:t>集群普通用户操作说明</a:t>
            </a:r>
          </a:p>
        </p:txBody>
      </p:sp>
      <p:sp>
        <p:nvSpPr>
          <p:cNvPr id="30" name="TextBox 106">
            <a:extLst>
              <a:ext uri="{FF2B5EF4-FFF2-40B4-BE49-F238E27FC236}">
                <a16:creationId xmlns:a16="http://schemas.microsoft.com/office/drawing/2014/main" id="{8C76594E-FF4B-40A2-BCFC-3EEB0AA189F8}"/>
              </a:ext>
            </a:extLst>
          </p:cNvPr>
          <p:cNvSpPr txBox="1">
            <a:spLocks noChangeArrowheads="1"/>
          </p:cNvSpPr>
          <p:nvPr/>
        </p:nvSpPr>
        <p:spPr bwMode="auto">
          <a:xfrm>
            <a:off x="3366886" y="37514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5</a:t>
            </a:r>
            <a:endParaRPr lang="zh-CN" altLang="en-US" sz="4000" b="1" dirty="0">
              <a:solidFill>
                <a:srgbClr val="FFFFFF"/>
              </a:solidFill>
              <a:latin typeface="+mj-ea"/>
              <a:ea typeface="+mj-ea"/>
            </a:endParaRPr>
          </a:p>
        </p:txBody>
      </p:sp>
      <p:sp>
        <p:nvSpPr>
          <p:cNvPr id="31" name="Freeform 11">
            <a:extLst>
              <a:ext uri="{FF2B5EF4-FFF2-40B4-BE49-F238E27FC236}">
                <a16:creationId xmlns:a16="http://schemas.microsoft.com/office/drawing/2014/main" id="{6DF060D1-7704-4857-933A-A3E74B89CF56}"/>
              </a:ext>
            </a:extLst>
          </p:cNvPr>
          <p:cNvSpPr>
            <a:spLocks/>
          </p:cNvSpPr>
          <p:nvPr/>
        </p:nvSpPr>
        <p:spPr bwMode="auto">
          <a:xfrm>
            <a:off x="3219071" y="5099048"/>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2" name="TextBox 109">
            <a:extLst>
              <a:ext uri="{FF2B5EF4-FFF2-40B4-BE49-F238E27FC236}">
                <a16:creationId xmlns:a16="http://schemas.microsoft.com/office/drawing/2014/main" id="{91D2F960-A3AC-4CB6-AE3B-BFA82B5F5814}"/>
              </a:ext>
            </a:extLst>
          </p:cNvPr>
          <p:cNvSpPr txBox="1">
            <a:spLocks noChangeArrowheads="1"/>
          </p:cNvSpPr>
          <p:nvPr/>
        </p:nvSpPr>
        <p:spPr bwMode="auto">
          <a:xfrm>
            <a:off x="3412746" y="5119686"/>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2</a:t>
            </a:r>
            <a:endParaRPr lang="zh-CN" altLang="en-US" sz="4000" b="1" dirty="0">
              <a:solidFill>
                <a:srgbClr val="FFFFFF"/>
              </a:solidFill>
              <a:latin typeface="+mj-ea"/>
              <a:ea typeface="+mj-ea"/>
            </a:endParaRPr>
          </a:p>
        </p:txBody>
      </p:sp>
      <p:sp>
        <p:nvSpPr>
          <p:cNvPr id="33" name="Freeform 10">
            <a:extLst>
              <a:ext uri="{FF2B5EF4-FFF2-40B4-BE49-F238E27FC236}">
                <a16:creationId xmlns:a16="http://schemas.microsoft.com/office/drawing/2014/main" id="{52AAEAA0-10C4-46B7-8AFF-A77E342BBD9B}"/>
              </a:ext>
            </a:extLst>
          </p:cNvPr>
          <p:cNvSpPr>
            <a:spLocks/>
          </p:cNvSpPr>
          <p:nvPr/>
        </p:nvSpPr>
        <p:spPr bwMode="auto">
          <a:xfrm>
            <a:off x="3131759" y="4773611"/>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4" name="Rectangle 12">
            <a:extLst>
              <a:ext uri="{FF2B5EF4-FFF2-40B4-BE49-F238E27FC236}">
                <a16:creationId xmlns:a16="http://schemas.microsoft.com/office/drawing/2014/main" id="{85BA10DE-F6A4-4B8E-97E1-966B775DA267}"/>
              </a:ext>
            </a:extLst>
          </p:cNvPr>
          <p:cNvSpPr>
            <a:spLocks noChangeArrowheads="1"/>
          </p:cNvSpPr>
          <p:nvPr/>
        </p:nvSpPr>
        <p:spPr bwMode="auto">
          <a:xfrm>
            <a:off x="3258937" y="4711699"/>
            <a:ext cx="587567" cy="585271"/>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35" name="TextBox 105">
            <a:extLst>
              <a:ext uri="{FF2B5EF4-FFF2-40B4-BE49-F238E27FC236}">
                <a16:creationId xmlns:a16="http://schemas.microsoft.com/office/drawing/2014/main" id="{5EFDE830-7F36-4AE5-ABF0-4F917F98B0BA}"/>
              </a:ext>
            </a:extLst>
          </p:cNvPr>
          <p:cNvSpPr txBox="1">
            <a:spLocks noChangeArrowheads="1"/>
          </p:cNvSpPr>
          <p:nvPr/>
        </p:nvSpPr>
        <p:spPr bwMode="auto">
          <a:xfrm>
            <a:off x="4189211" y="4773750"/>
            <a:ext cx="3493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600" dirty="0">
                <a:solidFill>
                  <a:srgbClr val="1075B6"/>
                </a:solidFill>
                <a:latin typeface="SF Orson Casual Heavy" panose="00000400000000000000" pitchFamily="2" charset="0"/>
                <a:ea typeface="幼圆" panose="02010509060101010101" pitchFamily="49" charset="-122"/>
              </a:rPr>
              <a:t>XSHELL</a:t>
            </a:r>
            <a:r>
              <a:rPr lang="zh-CN" altLang="en-US" sz="2600" dirty="0">
                <a:solidFill>
                  <a:srgbClr val="1075B6"/>
                </a:solidFill>
                <a:latin typeface="SF Orson Casual Heavy" panose="00000400000000000000" pitchFamily="2" charset="0"/>
                <a:ea typeface="幼圆" panose="02010509060101010101" pitchFamily="49" charset="-122"/>
              </a:rPr>
              <a:t>工具安装及使用</a:t>
            </a:r>
          </a:p>
        </p:txBody>
      </p:sp>
      <p:sp>
        <p:nvSpPr>
          <p:cNvPr id="36" name="TextBox 106">
            <a:extLst>
              <a:ext uri="{FF2B5EF4-FFF2-40B4-BE49-F238E27FC236}">
                <a16:creationId xmlns:a16="http://schemas.microsoft.com/office/drawing/2014/main" id="{4F8F547B-3320-4764-BC9D-90FF5B6BACD0}"/>
              </a:ext>
            </a:extLst>
          </p:cNvPr>
          <p:cNvSpPr txBox="1">
            <a:spLocks noChangeArrowheads="1"/>
          </p:cNvSpPr>
          <p:nvPr/>
        </p:nvSpPr>
        <p:spPr bwMode="auto">
          <a:xfrm>
            <a:off x="3366886" y="4665800"/>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6</a:t>
            </a:r>
            <a:endParaRPr lang="zh-CN" altLang="en-US" sz="4000" b="1" dirty="0">
              <a:solidFill>
                <a:srgbClr val="FFFFFF"/>
              </a:solidFill>
              <a:latin typeface="+mj-ea"/>
              <a:ea typeface="+mj-ea"/>
            </a:endParaRPr>
          </a:p>
        </p:txBody>
      </p:sp>
      <p:sp>
        <p:nvSpPr>
          <p:cNvPr id="37" name="Freeform 11">
            <a:extLst>
              <a:ext uri="{FF2B5EF4-FFF2-40B4-BE49-F238E27FC236}">
                <a16:creationId xmlns:a16="http://schemas.microsoft.com/office/drawing/2014/main" id="{1E58D6BA-FEB6-456B-8C0E-DF78B2027ACD}"/>
              </a:ext>
            </a:extLst>
          </p:cNvPr>
          <p:cNvSpPr>
            <a:spLocks/>
          </p:cNvSpPr>
          <p:nvPr/>
        </p:nvSpPr>
        <p:spPr bwMode="auto">
          <a:xfrm>
            <a:off x="3219071" y="5977076"/>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39" name="Freeform 10">
            <a:extLst>
              <a:ext uri="{FF2B5EF4-FFF2-40B4-BE49-F238E27FC236}">
                <a16:creationId xmlns:a16="http://schemas.microsoft.com/office/drawing/2014/main" id="{1B7B5DB3-C60C-4E77-97B1-071D30B32FBD}"/>
              </a:ext>
            </a:extLst>
          </p:cNvPr>
          <p:cNvSpPr>
            <a:spLocks/>
          </p:cNvSpPr>
          <p:nvPr/>
        </p:nvSpPr>
        <p:spPr bwMode="auto">
          <a:xfrm>
            <a:off x="3131759" y="5651639"/>
            <a:ext cx="6545641" cy="592137"/>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fontAlgn="base">
              <a:spcBef>
                <a:spcPct val="0"/>
              </a:spcBef>
              <a:spcAft>
                <a:spcPct val="0"/>
              </a:spcAft>
              <a:buFont typeface="Arial" panose="020B0604020202020204" pitchFamily="34" charset="0"/>
              <a:buNone/>
            </a:pPr>
            <a:endParaRPr lang="zh-CN" altLang="en-US">
              <a:solidFill>
                <a:srgbClr val="006794"/>
              </a:solidFill>
              <a:latin typeface="+mj-ea"/>
              <a:ea typeface="+mj-ea"/>
            </a:endParaRPr>
          </a:p>
        </p:txBody>
      </p:sp>
      <p:sp>
        <p:nvSpPr>
          <p:cNvPr id="40" name="Rectangle 12">
            <a:extLst>
              <a:ext uri="{FF2B5EF4-FFF2-40B4-BE49-F238E27FC236}">
                <a16:creationId xmlns:a16="http://schemas.microsoft.com/office/drawing/2014/main" id="{A7E6D6BC-91F8-4505-966C-5323043496D0}"/>
              </a:ext>
            </a:extLst>
          </p:cNvPr>
          <p:cNvSpPr>
            <a:spLocks noChangeArrowheads="1"/>
          </p:cNvSpPr>
          <p:nvPr/>
        </p:nvSpPr>
        <p:spPr bwMode="auto">
          <a:xfrm>
            <a:off x="3258937" y="5589727"/>
            <a:ext cx="587567" cy="585271"/>
          </a:xfrm>
          <a:prstGeom prst="rect">
            <a:avLst/>
          </a:prstGeom>
          <a:solidFill>
            <a:srgbClr val="FF0000"/>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kern="0">
              <a:solidFill>
                <a:srgbClr val="006794"/>
              </a:solidFill>
              <a:latin typeface="+mj-ea"/>
              <a:ea typeface="+mj-ea"/>
            </a:endParaRPr>
          </a:p>
        </p:txBody>
      </p:sp>
      <p:sp>
        <p:nvSpPr>
          <p:cNvPr id="41" name="TextBox 105">
            <a:extLst>
              <a:ext uri="{FF2B5EF4-FFF2-40B4-BE49-F238E27FC236}">
                <a16:creationId xmlns:a16="http://schemas.microsoft.com/office/drawing/2014/main" id="{60E18D89-7E1F-4F24-8B81-F475F792B5AF}"/>
              </a:ext>
            </a:extLst>
          </p:cNvPr>
          <p:cNvSpPr txBox="1">
            <a:spLocks noChangeArrowheads="1"/>
          </p:cNvSpPr>
          <p:nvPr/>
        </p:nvSpPr>
        <p:spPr bwMode="auto">
          <a:xfrm>
            <a:off x="4189211" y="5651778"/>
            <a:ext cx="21852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600" dirty="0">
                <a:solidFill>
                  <a:srgbClr val="1075B6"/>
                </a:solidFill>
                <a:latin typeface="SF Orson Casual Heavy" panose="00000400000000000000" pitchFamily="2" charset="0"/>
                <a:ea typeface="幼圆" panose="02010509060101010101" pitchFamily="49" charset="-122"/>
              </a:rPr>
              <a:t>集群日常维护</a:t>
            </a:r>
          </a:p>
        </p:txBody>
      </p:sp>
      <p:sp>
        <p:nvSpPr>
          <p:cNvPr id="42" name="TextBox 106">
            <a:extLst>
              <a:ext uri="{FF2B5EF4-FFF2-40B4-BE49-F238E27FC236}">
                <a16:creationId xmlns:a16="http://schemas.microsoft.com/office/drawing/2014/main" id="{2DA5A060-6B9D-4B75-A285-E54433493634}"/>
              </a:ext>
            </a:extLst>
          </p:cNvPr>
          <p:cNvSpPr txBox="1">
            <a:spLocks noChangeArrowheads="1"/>
          </p:cNvSpPr>
          <p:nvPr/>
        </p:nvSpPr>
        <p:spPr bwMode="auto">
          <a:xfrm>
            <a:off x="3366886" y="5543828"/>
            <a:ext cx="47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000" b="1" dirty="0">
                <a:solidFill>
                  <a:srgbClr val="FFFFFF"/>
                </a:solidFill>
                <a:latin typeface="+mj-ea"/>
                <a:ea typeface="+mj-ea"/>
              </a:rPr>
              <a:t>7</a:t>
            </a:r>
            <a:endParaRPr lang="zh-CN" altLang="en-US" sz="4000" b="1" dirty="0">
              <a:solidFill>
                <a:srgbClr val="FFFFFF"/>
              </a:solidFill>
              <a:latin typeface="+mj-ea"/>
              <a:ea typeface="+mj-ea"/>
            </a:endParaRPr>
          </a:p>
        </p:txBody>
      </p:sp>
    </p:spTree>
    <p:extLst>
      <p:ext uri="{BB962C8B-B14F-4D97-AF65-F5344CB8AC3E}">
        <p14:creationId xmlns:p14="http://schemas.microsoft.com/office/powerpoint/2010/main" val="4016004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日常维护</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设备开关机</a:t>
            </a:r>
          </a:p>
        </p:txBody>
      </p:sp>
      <p:sp>
        <p:nvSpPr>
          <p:cNvPr id="2" name="文本框 1">
            <a:extLst>
              <a:ext uri="{FF2B5EF4-FFF2-40B4-BE49-F238E27FC236}">
                <a16:creationId xmlns:a16="http://schemas.microsoft.com/office/drawing/2014/main" id="{DAAE3E7F-10C1-478A-8E03-E4191816E488}"/>
              </a:ext>
            </a:extLst>
          </p:cNvPr>
          <p:cNvSpPr txBox="1"/>
          <p:nvPr/>
        </p:nvSpPr>
        <p:spPr>
          <a:xfrm>
            <a:off x="914400" y="895454"/>
            <a:ext cx="10668000" cy="2951705"/>
          </a:xfrm>
          <a:prstGeom prst="rect">
            <a:avLst/>
          </a:prstGeom>
          <a:noFill/>
        </p:spPr>
        <p:txBody>
          <a:bodyPr wrap="square" rtlCol="0">
            <a:spAutoFit/>
          </a:bodyPr>
          <a:lstStyle/>
          <a:p>
            <a:pPr>
              <a:lnSpc>
                <a:spcPct val="150000"/>
              </a:lnSpc>
            </a:pPr>
            <a:r>
              <a:rPr lang="zh-CN" altLang="en-US" b="1" kern="100" dirty="0">
                <a:latin typeface="Times New Roman" panose="02020603050405020304" pitchFamily="18" charset="0"/>
                <a:ea typeface="微软雅黑" panose="020B0503020204020204" pitchFamily="34" charset="-122"/>
              </a:rPr>
              <a:t>开机顺序</a:t>
            </a:r>
            <a:endParaRPr lang="en-US" altLang="zh-CN" b="1" kern="100" dirty="0">
              <a:latin typeface="Times New Roman" panose="02020603050405020304" pitchFamily="18" charset="0"/>
              <a:ea typeface="微软雅黑" panose="020B0503020204020204" pitchFamily="34" charset="-122"/>
            </a:endParaRPr>
          </a:p>
          <a:p>
            <a:pPr>
              <a:lnSpc>
                <a:spcPct val="150000"/>
              </a:lnSpc>
            </a:pPr>
            <a:r>
              <a:rPr lang="en-US" altLang="zh-CN" kern="100" dirty="0">
                <a:latin typeface="Times New Roman" panose="02020603050405020304" pitchFamily="18" charset="0"/>
                <a:ea typeface="微软雅黑" panose="020B0503020204020204" pitchFamily="34" charset="-122"/>
              </a:rPr>
              <a:t>1</a:t>
            </a:r>
            <a:r>
              <a:rPr lang="zh-CN" altLang="en-US" kern="100" dirty="0">
                <a:latin typeface="Times New Roman" panose="02020603050405020304" pitchFamily="18" charset="0"/>
                <a:ea typeface="微软雅黑" panose="020B0503020204020204" pitchFamily="34" charset="-122"/>
              </a:rPr>
              <a:t>、先开启</a:t>
            </a:r>
            <a:r>
              <a:rPr lang="en-US" altLang="zh-CN" kern="100" dirty="0">
                <a:latin typeface="Times New Roman" panose="02020603050405020304" pitchFamily="18" charset="0"/>
                <a:ea typeface="微软雅黑" panose="020B0503020204020204" pitchFamily="34" charset="-122"/>
              </a:rPr>
              <a:t>gpu01</a:t>
            </a:r>
            <a:r>
              <a:rPr lang="zh-CN" altLang="en-US" kern="100" dirty="0">
                <a:latin typeface="Times New Roman" panose="02020603050405020304" pitchFamily="18" charset="0"/>
                <a:ea typeface="微软雅黑" panose="020B0503020204020204" pitchFamily="34" charset="-122"/>
              </a:rPr>
              <a:t>节点，</a:t>
            </a:r>
            <a:r>
              <a:rPr lang="en-US" altLang="zh-CN" kern="100" dirty="0">
                <a:latin typeface="Times New Roman" panose="02020603050405020304" pitchFamily="18" charset="0"/>
                <a:ea typeface="微软雅黑" panose="020B0503020204020204" pitchFamily="34" charset="-122"/>
              </a:rPr>
              <a:t>gpu01</a:t>
            </a:r>
            <a:r>
              <a:rPr lang="zh-CN" altLang="en-US" kern="100" dirty="0">
                <a:latin typeface="Times New Roman" panose="02020603050405020304" pitchFamily="18" charset="0"/>
                <a:ea typeface="微软雅黑" panose="020B0503020204020204" pitchFamily="34" charset="-122"/>
              </a:rPr>
              <a:t>节点进入系统</a:t>
            </a:r>
            <a:endParaRPr lang="en-US" altLang="zh-CN" kern="100" dirty="0">
              <a:latin typeface="Times New Roman" panose="02020603050405020304" pitchFamily="18" charset="0"/>
              <a:ea typeface="微软雅黑" panose="020B0503020204020204" pitchFamily="34" charset="-122"/>
            </a:endParaRPr>
          </a:p>
          <a:p>
            <a:pPr>
              <a:lnSpc>
                <a:spcPct val="150000"/>
              </a:lnSpc>
            </a:pPr>
            <a:r>
              <a:rPr lang="en-US" altLang="zh-CN" kern="100" dirty="0">
                <a:latin typeface="Times New Roman" panose="02020603050405020304" pitchFamily="18" charset="0"/>
                <a:ea typeface="微软雅黑" panose="020B0503020204020204" pitchFamily="34" charset="-122"/>
              </a:rPr>
              <a:t>3</a:t>
            </a:r>
            <a:r>
              <a:rPr lang="zh-CN" altLang="en-US" kern="100" dirty="0">
                <a:latin typeface="Times New Roman" panose="02020603050405020304" pitchFamily="18" charset="0"/>
                <a:ea typeface="微软雅黑" panose="020B0503020204020204" pitchFamily="34" charset="-122"/>
              </a:rPr>
              <a:t>、等待</a:t>
            </a:r>
            <a:r>
              <a:rPr lang="en-US" altLang="zh-CN" kern="100" dirty="0">
                <a:latin typeface="Times New Roman" panose="02020603050405020304" pitchFamily="18" charset="0"/>
                <a:ea typeface="微软雅黑" panose="020B0503020204020204" pitchFamily="34" charset="-122"/>
              </a:rPr>
              <a:t>gpu01</a:t>
            </a:r>
            <a:r>
              <a:rPr lang="zh-CN" altLang="en-US" kern="100" dirty="0">
                <a:latin typeface="Times New Roman" panose="02020603050405020304" pitchFamily="18" charset="0"/>
                <a:ea typeface="微软雅黑" panose="020B0503020204020204" pitchFamily="34" charset="-122"/>
              </a:rPr>
              <a:t>节点完全进系统后再开启</a:t>
            </a:r>
            <a:r>
              <a:rPr lang="en-US" altLang="zh-CN" kern="100" dirty="0">
                <a:latin typeface="Times New Roman" panose="02020603050405020304" pitchFamily="18" charset="0"/>
                <a:ea typeface="微软雅黑" panose="020B0503020204020204" pitchFamily="34" charset="-122"/>
              </a:rPr>
              <a:t>gpu02</a:t>
            </a:r>
            <a:r>
              <a:rPr lang="zh-CN" altLang="en-US" kern="100" dirty="0">
                <a:latin typeface="Times New Roman" panose="02020603050405020304" pitchFamily="18" charset="0"/>
                <a:ea typeface="微软雅黑" panose="020B0503020204020204" pitchFamily="34" charset="-122"/>
              </a:rPr>
              <a:t>节点</a:t>
            </a:r>
            <a:endParaRPr lang="en-US" altLang="zh-CN" kern="100" dirty="0">
              <a:latin typeface="Times New Roman" panose="02020603050405020304" pitchFamily="18" charset="0"/>
              <a:ea typeface="微软雅黑" panose="020B0503020204020204" pitchFamily="34" charset="-122"/>
            </a:endParaRPr>
          </a:p>
          <a:p>
            <a:pPr>
              <a:lnSpc>
                <a:spcPct val="150000"/>
              </a:lnSpc>
            </a:pPr>
            <a:endParaRPr lang="en-US" altLang="zh-CN" kern="100" dirty="0">
              <a:latin typeface="Times New Roman" panose="02020603050405020304" pitchFamily="18" charset="0"/>
              <a:ea typeface="微软雅黑" panose="020B0503020204020204" pitchFamily="34" charset="-122"/>
            </a:endParaRPr>
          </a:p>
          <a:p>
            <a:pPr>
              <a:lnSpc>
                <a:spcPct val="150000"/>
              </a:lnSpc>
            </a:pPr>
            <a:r>
              <a:rPr lang="zh-CN" altLang="en-US" b="1" kern="100" dirty="0">
                <a:latin typeface="Times New Roman" panose="02020603050405020304" pitchFamily="18" charset="0"/>
                <a:ea typeface="微软雅黑" panose="020B0503020204020204" pitchFamily="34" charset="-122"/>
              </a:rPr>
              <a:t>关机顺序</a:t>
            </a:r>
            <a:endParaRPr lang="en-US" altLang="zh-CN" b="1" kern="100" dirty="0">
              <a:latin typeface="Times New Roman" panose="02020603050405020304" pitchFamily="18" charset="0"/>
              <a:ea typeface="微软雅黑" panose="020B0503020204020204" pitchFamily="34" charset="-122"/>
            </a:endParaRPr>
          </a:p>
          <a:p>
            <a:pPr>
              <a:lnSpc>
                <a:spcPct val="150000"/>
              </a:lnSpc>
            </a:pPr>
            <a:r>
              <a:rPr lang="en-US" altLang="zh-CN" kern="100" dirty="0">
                <a:latin typeface="Times New Roman" panose="02020603050405020304" pitchFamily="18" charset="0"/>
                <a:ea typeface="微软雅黑" panose="020B0503020204020204" pitchFamily="34" charset="-122"/>
              </a:rPr>
              <a:t> 1</a:t>
            </a:r>
            <a:r>
              <a:rPr lang="zh-CN" altLang="en-US" kern="100" dirty="0">
                <a:latin typeface="Times New Roman" panose="02020603050405020304" pitchFamily="18" charset="0"/>
                <a:ea typeface="微软雅黑" panose="020B0503020204020204" pitchFamily="34" charset="-122"/>
              </a:rPr>
              <a:t>、先关闭</a:t>
            </a:r>
            <a:r>
              <a:rPr lang="en-US" altLang="zh-CN" kern="100" dirty="0">
                <a:latin typeface="Times New Roman" panose="02020603050405020304" pitchFamily="18" charset="0"/>
                <a:ea typeface="微软雅黑" panose="020B0503020204020204" pitchFamily="34" charset="-122"/>
              </a:rPr>
              <a:t>gpu02</a:t>
            </a:r>
            <a:r>
              <a:rPr lang="zh-CN" altLang="en-US" kern="100" dirty="0">
                <a:latin typeface="Times New Roman" panose="02020603050405020304" pitchFamily="18" charset="0"/>
                <a:ea typeface="微软雅黑" panose="020B0503020204020204" pitchFamily="34" charset="-122"/>
              </a:rPr>
              <a:t>节点，等</a:t>
            </a:r>
            <a:r>
              <a:rPr lang="en-US" altLang="zh-CN" kern="100" dirty="0">
                <a:latin typeface="Times New Roman" panose="02020603050405020304" pitchFamily="18" charset="0"/>
                <a:ea typeface="微软雅黑" panose="020B0503020204020204" pitchFamily="34" charset="-122"/>
              </a:rPr>
              <a:t>GPU02</a:t>
            </a:r>
            <a:r>
              <a:rPr lang="zh-CN" altLang="en-US" kern="100" dirty="0">
                <a:latin typeface="Times New Roman" panose="02020603050405020304" pitchFamily="18" charset="0"/>
                <a:ea typeface="微软雅黑" panose="020B0503020204020204" pitchFamily="34" charset="-122"/>
              </a:rPr>
              <a:t>节点完全关闭后，在关闭</a:t>
            </a:r>
            <a:r>
              <a:rPr lang="en-US" altLang="zh-CN" kern="100" dirty="0">
                <a:latin typeface="Times New Roman" panose="02020603050405020304" pitchFamily="18" charset="0"/>
                <a:ea typeface="微软雅黑" panose="020B0503020204020204" pitchFamily="34" charset="-122"/>
              </a:rPr>
              <a:t>gpu01</a:t>
            </a:r>
            <a:r>
              <a:rPr lang="zh-CN" altLang="en-US" kern="100" dirty="0">
                <a:latin typeface="Times New Roman" panose="02020603050405020304" pitchFamily="18" charset="0"/>
                <a:ea typeface="微软雅黑" panose="020B0503020204020204" pitchFamily="34" charset="-122"/>
              </a:rPr>
              <a:t>节点。</a:t>
            </a:r>
            <a:endParaRPr lang="en-US" altLang="zh-CN" kern="100" dirty="0">
              <a:latin typeface="Times New Roman" panose="02020603050405020304" pitchFamily="18" charset="0"/>
              <a:ea typeface="微软雅黑" panose="020B0503020204020204" pitchFamily="34" charset="-122"/>
            </a:endParaRPr>
          </a:p>
          <a:p>
            <a:pPr>
              <a:lnSpc>
                <a:spcPct val="150000"/>
              </a:lnSpc>
            </a:pPr>
            <a:r>
              <a:rPr lang="en-US" altLang="zh-CN" kern="100" dirty="0">
                <a:latin typeface="Times New Roman" panose="02020603050405020304" pitchFamily="18" charset="0"/>
                <a:ea typeface="微软雅黑" panose="020B0503020204020204" pitchFamily="34" charset="-122"/>
              </a:rPr>
              <a:t>       </a:t>
            </a:r>
            <a:r>
              <a:rPr lang="zh-CN" altLang="en-US" kern="100" dirty="0">
                <a:latin typeface="Times New Roman" panose="02020603050405020304" pitchFamily="18" charset="0"/>
                <a:ea typeface="微软雅黑" panose="020B0503020204020204" pitchFamily="34" charset="-122"/>
              </a:rPr>
              <a:t>在</a:t>
            </a:r>
            <a:r>
              <a:rPr lang="en-US" altLang="zh-CN" kern="100" dirty="0">
                <a:latin typeface="Times New Roman" panose="02020603050405020304" pitchFamily="18" charset="0"/>
                <a:ea typeface="微软雅黑" panose="020B0503020204020204" pitchFamily="34" charset="-122"/>
              </a:rPr>
              <a:t>GPU</a:t>
            </a:r>
            <a:r>
              <a:rPr lang="zh-CN" altLang="en-US" kern="100" dirty="0">
                <a:latin typeface="Times New Roman" panose="02020603050405020304" pitchFamily="18" charset="0"/>
                <a:ea typeface="微软雅黑" panose="020B0503020204020204" pitchFamily="34" charset="-122"/>
              </a:rPr>
              <a:t>节点的系统内，运行</a:t>
            </a:r>
            <a:r>
              <a:rPr lang="en-US" altLang="zh-CN" kern="100" dirty="0" err="1">
                <a:latin typeface="Times New Roman" panose="02020603050405020304" pitchFamily="18" charset="0"/>
                <a:ea typeface="微软雅黑" panose="020B0503020204020204" pitchFamily="34" charset="-122"/>
              </a:rPr>
              <a:t>poweroff</a:t>
            </a:r>
            <a:r>
              <a:rPr lang="zh-CN" altLang="en-US" kern="100" dirty="0">
                <a:latin typeface="Times New Roman" panose="02020603050405020304" pitchFamily="18" charset="0"/>
                <a:ea typeface="微软雅黑" panose="020B0503020204020204" pitchFamily="34" charset="-122"/>
              </a:rPr>
              <a:t>命令关机。</a:t>
            </a:r>
            <a:endParaRPr lang="en-US" altLang="zh-CN" kern="100"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5412942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日常维护</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开机后的存储检查</a:t>
            </a:r>
          </a:p>
        </p:txBody>
      </p:sp>
      <p:sp>
        <p:nvSpPr>
          <p:cNvPr id="2" name="文本框 1">
            <a:extLst>
              <a:ext uri="{FF2B5EF4-FFF2-40B4-BE49-F238E27FC236}">
                <a16:creationId xmlns:a16="http://schemas.microsoft.com/office/drawing/2014/main" id="{DAAE3E7F-10C1-478A-8E03-E4191816E488}"/>
              </a:ext>
            </a:extLst>
          </p:cNvPr>
          <p:cNvSpPr txBox="1"/>
          <p:nvPr/>
        </p:nvSpPr>
        <p:spPr>
          <a:xfrm>
            <a:off x="838200" y="962456"/>
            <a:ext cx="10668000" cy="954107"/>
          </a:xfrm>
          <a:prstGeom prst="rect">
            <a:avLst/>
          </a:prstGeom>
          <a:noFill/>
        </p:spPr>
        <p:txBody>
          <a:bodyPr wrap="square" rtlCol="0">
            <a:spAutoFit/>
          </a:bodyPr>
          <a:lstStyle/>
          <a:p>
            <a:r>
              <a:rPr lang="zh-CN" altLang="en-US" sz="2000" b="1" kern="100" dirty="0">
                <a:latin typeface="Times New Roman" panose="02020603050405020304" pitchFamily="18" charset="0"/>
                <a:ea typeface="微软雅黑" panose="020B0503020204020204" pitchFamily="34" charset="-122"/>
              </a:rPr>
              <a:t>开机后的存储检查</a:t>
            </a:r>
            <a:endParaRPr lang="en-US" altLang="zh-CN" sz="2000" b="1" kern="100" dirty="0">
              <a:latin typeface="Times New Roman" panose="02020603050405020304" pitchFamily="18" charset="0"/>
              <a:ea typeface="微软雅黑" panose="020B0503020204020204" pitchFamily="34" charset="-122"/>
            </a:endParaRPr>
          </a:p>
          <a:p>
            <a:r>
              <a:rPr lang="zh-CN" altLang="en-US" kern="100" dirty="0">
                <a:latin typeface="Times New Roman" panose="02020603050405020304" pitchFamily="18" charset="0"/>
                <a:ea typeface="微软雅黑" panose="020B0503020204020204" pitchFamily="34" charset="-122"/>
              </a:rPr>
              <a:t>节点开机后，登陆</a:t>
            </a:r>
            <a:r>
              <a:rPr lang="en-US" altLang="zh-CN" kern="100" dirty="0">
                <a:latin typeface="Times New Roman" panose="02020603050405020304" pitchFamily="18" charset="0"/>
                <a:ea typeface="微软雅黑" panose="020B0503020204020204" pitchFamily="34" charset="-122"/>
              </a:rPr>
              <a:t>GPU</a:t>
            </a:r>
            <a:r>
              <a:rPr lang="zh-CN" altLang="en-US" kern="100" dirty="0">
                <a:latin typeface="Times New Roman" panose="02020603050405020304" pitchFamily="18" charset="0"/>
                <a:ea typeface="微软雅黑" panose="020B0503020204020204" pitchFamily="34" charset="-122"/>
              </a:rPr>
              <a:t>节点系统，运行</a:t>
            </a:r>
            <a:r>
              <a:rPr lang="en-US" altLang="zh-CN" kern="100" dirty="0">
                <a:latin typeface="Times New Roman" panose="02020603050405020304" pitchFamily="18" charset="0"/>
                <a:ea typeface="微软雅黑" panose="020B0503020204020204" pitchFamily="34" charset="-122"/>
              </a:rPr>
              <a:t>df</a:t>
            </a:r>
            <a:r>
              <a:rPr lang="zh-CN" altLang="en-US" kern="100" dirty="0">
                <a:latin typeface="Times New Roman" panose="02020603050405020304" pitchFamily="18" charset="0"/>
                <a:ea typeface="微软雅黑" panose="020B0503020204020204" pitchFamily="34" charset="-122"/>
              </a:rPr>
              <a:t>查看共享存储和缓存磁盘是否正确挂载，要保证如下两个盘的正确挂载，集群才可以正常运行</a:t>
            </a:r>
            <a:endParaRPr lang="en-US" altLang="zh-CN" kern="100" dirty="0">
              <a:latin typeface="Times New Roman" panose="02020603050405020304" pitchFamily="18" charset="0"/>
              <a:ea typeface="微软雅黑" panose="020B0503020204020204" pitchFamily="34" charset="-122"/>
            </a:endParaRPr>
          </a:p>
        </p:txBody>
      </p:sp>
      <p:pic>
        <p:nvPicPr>
          <p:cNvPr id="5" name="图片 4">
            <a:extLst>
              <a:ext uri="{FF2B5EF4-FFF2-40B4-BE49-F238E27FC236}">
                <a16:creationId xmlns:a16="http://schemas.microsoft.com/office/drawing/2014/main" id="{E3301F32-A2FA-44E6-BE24-8B4BECFC39E6}"/>
              </a:ext>
            </a:extLst>
          </p:cNvPr>
          <p:cNvPicPr>
            <a:picLocks noChangeAspect="1"/>
          </p:cNvPicPr>
          <p:nvPr/>
        </p:nvPicPr>
        <p:blipFill>
          <a:blip r:embed="rId4"/>
          <a:stretch>
            <a:fillRect/>
          </a:stretch>
        </p:blipFill>
        <p:spPr>
          <a:xfrm>
            <a:off x="547687" y="1724025"/>
            <a:ext cx="11096625" cy="3409950"/>
          </a:xfrm>
          <a:prstGeom prst="rect">
            <a:avLst/>
          </a:prstGeom>
        </p:spPr>
      </p:pic>
    </p:spTree>
    <p:extLst>
      <p:ext uri="{BB962C8B-B14F-4D97-AF65-F5344CB8AC3E}">
        <p14:creationId xmlns:p14="http://schemas.microsoft.com/office/powerpoint/2010/main" val="33824595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日常维护</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开机后系统服务检查</a:t>
            </a:r>
          </a:p>
        </p:txBody>
      </p:sp>
      <p:sp>
        <p:nvSpPr>
          <p:cNvPr id="2" name="文本框 1">
            <a:extLst>
              <a:ext uri="{FF2B5EF4-FFF2-40B4-BE49-F238E27FC236}">
                <a16:creationId xmlns:a16="http://schemas.microsoft.com/office/drawing/2014/main" id="{DAAE3E7F-10C1-478A-8E03-E4191816E488}"/>
              </a:ext>
            </a:extLst>
          </p:cNvPr>
          <p:cNvSpPr txBox="1"/>
          <p:nvPr/>
        </p:nvSpPr>
        <p:spPr>
          <a:xfrm>
            <a:off x="381000" y="1371600"/>
            <a:ext cx="3048000" cy="4198393"/>
          </a:xfrm>
          <a:prstGeom prst="rect">
            <a:avLst/>
          </a:prstGeom>
          <a:noFill/>
        </p:spPr>
        <p:txBody>
          <a:bodyPr wrap="square" rtlCol="0">
            <a:spAutoFit/>
          </a:bodyPr>
          <a:lstStyle/>
          <a:p>
            <a:pPr>
              <a:lnSpc>
                <a:spcPct val="150000"/>
              </a:lnSpc>
            </a:pPr>
            <a:r>
              <a:rPr lang="zh-CN" altLang="en-US" kern="100" dirty="0">
                <a:latin typeface="微软雅黑" panose="020B0503020204020204" pitchFamily="34" charset="-122"/>
                <a:ea typeface="微软雅黑" panose="020B0503020204020204" pitchFamily="34" charset="-122"/>
              </a:rPr>
              <a:t>开机后的服务检查</a:t>
            </a:r>
            <a:endParaRPr lang="en-US" altLang="zh-CN" kern="100" dirty="0">
              <a:latin typeface="微软雅黑" panose="020B0503020204020204" pitchFamily="34" charset="-122"/>
              <a:ea typeface="微软雅黑" panose="020B0503020204020204" pitchFamily="34" charset="-122"/>
            </a:endParaRPr>
          </a:p>
          <a:p>
            <a:pPr>
              <a:lnSpc>
                <a:spcPct val="150000"/>
              </a:lnSpc>
            </a:pPr>
            <a:r>
              <a:rPr lang="en-US" altLang="zh-CN" kern="100" dirty="0">
                <a:latin typeface="微软雅黑" panose="020B0503020204020204" pitchFamily="34" charset="-122"/>
                <a:ea typeface="微软雅黑" panose="020B0503020204020204" pitchFamily="34" charset="-122"/>
              </a:rPr>
              <a:t>      </a:t>
            </a:r>
            <a:r>
              <a:rPr lang="zh-CN" altLang="en-US" kern="100" dirty="0">
                <a:latin typeface="微软雅黑" panose="020B0503020204020204" pitchFamily="34" charset="-122"/>
                <a:ea typeface="微软雅黑" panose="020B0503020204020204" pitchFamily="34" charset="-122"/>
              </a:rPr>
              <a:t>该平台的服务都是以</a:t>
            </a:r>
            <a:r>
              <a:rPr lang="en-US" altLang="zh-CN" kern="100" dirty="0">
                <a:latin typeface="微软雅黑" panose="020B0503020204020204" pitchFamily="34" charset="-122"/>
                <a:ea typeface="微软雅黑" panose="020B0503020204020204" pitchFamily="34" charset="-122"/>
              </a:rPr>
              <a:t>docker</a:t>
            </a:r>
            <a:r>
              <a:rPr lang="zh-CN" altLang="en-US" kern="100" dirty="0">
                <a:latin typeface="微软雅黑" panose="020B0503020204020204" pitchFamily="34" charset="-122"/>
                <a:ea typeface="微软雅黑" panose="020B0503020204020204" pitchFamily="34" charset="-122"/>
              </a:rPr>
              <a:t>容器的方式在后台运行，开机后服务就绪时间较长，可以通过</a:t>
            </a:r>
            <a:r>
              <a:rPr lang="en-US" altLang="zh-CN" kern="100" dirty="0" err="1">
                <a:solidFill>
                  <a:srgbClr val="FF0000"/>
                </a:solidFill>
                <a:latin typeface="微软雅黑" panose="020B0503020204020204" pitchFamily="34" charset="-122"/>
                <a:ea typeface="微软雅黑" panose="020B0503020204020204" pitchFamily="34" charset="-122"/>
              </a:rPr>
              <a:t>kubectl</a:t>
            </a:r>
            <a:r>
              <a:rPr lang="en-US" altLang="zh-CN" kern="100" dirty="0">
                <a:solidFill>
                  <a:srgbClr val="FF0000"/>
                </a:solidFill>
                <a:latin typeface="微软雅黑" panose="020B0503020204020204" pitchFamily="34" charset="-122"/>
                <a:ea typeface="微软雅黑" panose="020B0503020204020204" pitchFamily="34" charset="-122"/>
              </a:rPr>
              <a:t> get pod –A</a:t>
            </a:r>
            <a:r>
              <a:rPr lang="zh-CN" altLang="en-US" kern="100" dirty="0">
                <a:latin typeface="微软雅黑" panose="020B0503020204020204" pitchFamily="34" charset="-122"/>
                <a:ea typeface="微软雅黑" panose="020B0503020204020204" pitchFamily="34" charset="-122"/>
              </a:rPr>
              <a:t>命令查看各服务组件是否</a:t>
            </a:r>
            <a:r>
              <a:rPr lang="en-US" altLang="zh-CN" kern="100" dirty="0">
                <a:latin typeface="微软雅黑" panose="020B0503020204020204" pitchFamily="34" charset="-122"/>
                <a:ea typeface="微软雅黑" panose="020B0503020204020204" pitchFamily="34" charset="-122"/>
              </a:rPr>
              <a:t>Running</a:t>
            </a:r>
            <a:r>
              <a:rPr lang="zh-CN" altLang="en-US" kern="100" dirty="0">
                <a:latin typeface="微软雅黑" panose="020B0503020204020204" pitchFamily="34" charset="-122"/>
                <a:ea typeface="微软雅黑" panose="020B0503020204020204" pitchFamily="34" charset="-122"/>
              </a:rPr>
              <a:t>状态，除了如图标注的组件时</a:t>
            </a:r>
            <a:r>
              <a:rPr lang="en-US" altLang="zh-CN" kern="100" dirty="0">
                <a:latin typeface="微软雅黑" panose="020B0503020204020204" pitchFamily="34" charset="-122"/>
                <a:ea typeface="微软雅黑" panose="020B0503020204020204" pitchFamily="34" charset="-122"/>
              </a:rPr>
              <a:t>pending</a:t>
            </a:r>
            <a:r>
              <a:rPr lang="zh-CN" altLang="en-US" kern="100" dirty="0">
                <a:latin typeface="微软雅黑" panose="020B0503020204020204" pitchFamily="34" charset="-122"/>
                <a:ea typeface="微软雅黑" panose="020B0503020204020204" pitchFamily="34" charset="-122"/>
              </a:rPr>
              <a:t>外，其余组件都需要是</a:t>
            </a:r>
            <a:r>
              <a:rPr lang="en-US" altLang="zh-CN" kern="100" dirty="0">
                <a:latin typeface="微软雅黑" panose="020B0503020204020204" pitchFamily="34" charset="-122"/>
                <a:ea typeface="微软雅黑" panose="020B0503020204020204" pitchFamily="34" charset="-122"/>
              </a:rPr>
              <a:t>Running</a:t>
            </a:r>
            <a:r>
              <a:rPr lang="zh-CN" altLang="en-US" kern="100" dirty="0">
                <a:latin typeface="微软雅黑" panose="020B0503020204020204" pitchFamily="34" charset="-122"/>
                <a:ea typeface="微软雅黑" panose="020B0503020204020204" pitchFamily="34" charset="-122"/>
              </a:rPr>
              <a:t>状态，平台才可以正常运行。</a:t>
            </a:r>
          </a:p>
        </p:txBody>
      </p:sp>
      <p:pic>
        <p:nvPicPr>
          <p:cNvPr id="5" name="图片 4">
            <a:extLst>
              <a:ext uri="{FF2B5EF4-FFF2-40B4-BE49-F238E27FC236}">
                <a16:creationId xmlns:a16="http://schemas.microsoft.com/office/drawing/2014/main" id="{0998E470-4EDA-4F81-B4B6-D15649E63179}"/>
              </a:ext>
            </a:extLst>
          </p:cNvPr>
          <p:cNvPicPr>
            <a:picLocks noChangeAspect="1"/>
          </p:cNvPicPr>
          <p:nvPr/>
        </p:nvPicPr>
        <p:blipFill>
          <a:blip r:embed="rId4"/>
          <a:stretch>
            <a:fillRect/>
          </a:stretch>
        </p:blipFill>
        <p:spPr>
          <a:xfrm>
            <a:off x="3505200" y="1219200"/>
            <a:ext cx="8590787" cy="4061312"/>
          </a:xfrm>
          <a:prstGeom prst="rect">
            <a:avLst/>
          </a:prstGeom>
        </p:spPr>
      </p:pic>
    </p:spTree>
    <p:extLst>
      <p:ext uri="{BB962C8B-B14F-4D97-AF65-F5344CB8AC3E}">
        <p14:creationId xmlns:p14="http://schemas.microsoft.com/office/powerpoint/2010/main" val="3533876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711" y="6748739"/>
            <a:ext cx="12213424" cy="1214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7034" fontAlgn="base">
              <a:lnSpc>
                <a:spcPct val="130000"/>
              </a:lnSpc>
              <a:spcBef>
                <a:spcPct val="0"/>
              </a:spcBef>
              <a:spcAft>
                <a:spcPct val="0"/>
              </a:spcAft>
            </a:pPr>
            <a:endParaRPr lang="zh-CN" altLang="en-US" sz="1707">
              <a:solidFill>
                <a:prstClr val="white"/>
              </a:solidFill>
              <a:latin typeface="SF Orson Casual Heavy" panose="00000400000000000000" pitchFamily="2" charset="0"/>
              <a:ea typeface="幼圆" panose="02010509060101010101" pitchFamily="49" charset="-122"/>
              <a:sym typeface="SF Orson Casual Heavy" panose="00000400000000000000" pitchFamily="2" charset="0"/>
            </a:endParaRPr>
          </a:p>
        </p:txBody>
      </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031" y="6364954"/>
            <a:ext cx="1651538" cy="301311"/>
          </a:xfrm>
          <a:prstGeom prst="rect">
            <a:avLst/>
          </a:prstGeom>
        </p:spPr>
      </p:pic>
      <p:sp>
        <p:nvSpPr>
          <p:cNvPr id="19" name="Rectangle 4">
            <a:extLst>
              <a:ext uri="{FF2B5EF4-FFF2-40B4-BE49-F238E27FC236}">
                <a16:creationId xmlns:a16="http://schemas.microsoft.com/office/drawing/2014/main" id="{71C8274B-8187-47E1-A15F-07C66B93951B}"/>
              </a:ext>
            </a:extLst>
          </p:cNvPr>
          <p:cNvSpPr txBox="1">
            <a:spLocks noChangeArrowheads="1"/>
          </p:cNvSpPr>
          <p:nvPr/>
        </p:nvSpPr>
        <p:spPr bwMode="auto">
          <a:xfrm>
            <a:off x="609600" y="228600"/>
            <a:ext cx="5486400" cy="48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defTabSz="867034">
              <a:defRPr/>
            </a:pP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日常维护</a:t>
            </a:r>
            <a:r>
              <a:rPr lang="en-US" altLang="zh-CN"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-pod</a:t>
            </a:r>
            <a:r>
              <a:rPr lang="zh-CN" altLang="en-US" sz="2400" dirty="0">
                <a:solidFill>
                  <a:srgbClr val="1075B6"/>
                </a:solidFill>
                <a:latin typeface="SF Orson Casual Heavy" panose="00000400000000000000" pitchFamily="2" charset="0"/>
                <a:ea typeface="幼圆" panose="02010509060101010101" pitchFamily="49" charset="-122"/>
                <a:sym typeface="SF Orson Casual Heavy" panose="00000400000000000000" pitchFamily="2" charset="0"/>
              </a:rPr>
              <a:t>服务的异常处理</a:t>
            </a:r>
          </a:p>
        </p:txBody>
      </p:sp>
      <p:sp>
        <p:nvSpPr>
          <p:cNvPr id="2" name="文本框 1">
            <a:extLst>
              <a:ext uri="{FF2B5EF4-FFF2-40B4-BE49-F238E27FC236}">
                <a16:creationId xmlns:a16="http://schemas.microsoft.com/office/drawing/2014/main" id="{DAAE3E7F-10C1-478A-8E03-E4191816E488}"/>
              </a:ext>
            </a:extLst>
          </p:cNvPr>
          <p:cNvSpPr txBox="1"/>
          <p:nvPr/>
        </p:nvSpPr>
        <p:spPr>
          <a:xfrm>
            <a:off x="381000" y="736835"/>
            <a:ext cx="11430000" cy="5588838"/>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当出现某个</a:t>
            </a:r>
            <a:r>
              <a:rPr lang="en-US" altLang="zh-CN" sz="1600" b="1" dirty="0">
                <a:latin typeface="微软雅黑" panose="020B0503020204020204" pitchFamily="34" charset="-122"/>
                <a:ea typeface="微软雅黑" panose="020B0503020204020204" pitchFamily="34" charset="-122"/>
              </a:rPr>
              <a:t>pod</a:t>
            </a:r>
            <a:r>
              <a:rPr lang="zh-CN" altLang="en-US" sz="1600" b="1" dirty="0">
                <a:latin typeface="微软雅黑" panose="020B0503020204020204" pitchFamily="34" charset="-122"/>
                <a:ea typeface="微软雅黑" panose="020B0503020204020204" pitchFamily="34" charset="-122"/>
              </a:rPr>
              <a:t>报</a:t>
            </a:r>
            <a:r>
              <a:rPr lang="en-US" altLang="zh-CN" sz="1600" b="1" dirty="0" err="1">
                <a:latin typeface="微软雅黑" panose="020B0503020204020204" pitchFamily="34" charset="-122"/>
                <a:ea typeface="微软雅黑" panose="020B0503020204020204" pitchFamily="34" charset="-122"/>
              </a:rPr>
              <a:t>CrashLoopBackOff</a:t>
            </a:r>
            <a:r>
              <a:rPr lang="zh-CN" altLang="en-US" sz="1600" b="1" dirty="0">
                <a:latin typeface="微软雅黑" panose="020B0503020204020204" pitchFamily="34" charset="-122"/>
                <a:ea typeface="微软雅黑" panose="020B0503020204020204" pitchFamily="34" charset="-122"/>
              </a:rPr>
              <a:t>错误，在对应的节点上执行如下操作</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systemctl</a:t>
            </a:r>
            <a:r>
              <a:rPr lang="en-US" altLang="zh-CN" sz="1600" dirty="0">
                <a:latin typeface="微软雅黑" panose="020B0503020204020204" pitchFamily="34" charset="-122"/>
                <a:ea typeface="微软雅黑" panose="020B0503020204020204" pitchFamily="34" charset="-122"/>
              </a:rPr>
              <a:t> docker restart</a:t>
            </a: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systemctl</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kubelet</a:t>
            </a:r>
            <a:r>
              <a:rPr lang="en-US" altLang="zh-CN" sz="1600" dirty="0">
                <a:latin typeface="微软雅黑" panose="020B0503020204020204" pitchFamily="34" charset="-122"/>
                <a:ea typeface="微软雅黑" panose="020B0503020204020204" pitchFamily="34" charset="-122"/>
              </a:rPr>
              <a:t> restart</a:t>
            </a:r>
          </a:p>
          <a:p>
            <a:pPr>
              <a:lnSpc>
                <a:spcPct val="150000"/>
              </a:lnSpc>
            </a:pP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当某个</a:t>
            </a:r>
            <a:r>
              <a:rPr lang="en-US" altLang="zh-CN" sz="1600" b="1" dirty="0">
                <a:latin typeface="微软雅黑" panose="020B0503020204020204" pitchFamily="34" charset="-122"/>
                <a:ea typeface="微软雅黑" panose="020B0503020204020204" pitchFamily="34" charset="-122"/>
              </a:rPr>
              <a:t>pod</a:t>
            </a:r>
            <a:r>
              <a:rPr lang="zh-CN" altLang="en-US" sz="1600" b="1" dirty="0">
                <a:latin typeface="微软雅黑" panose="020B0503020204020204" pitchFamily="34" charset="-122"/>
                <a:ea typeface="微软雅黑" panose="020B0503020204020204" pitchFamily="34" charset="-122"/>
              </a:rPr>
              <a:t>报</a:t>
            </a:r>
            <a:r>
              <a:rPr lang="zh-CN" altLang="zh-CN" sz="1600" b="1" dirty="0">
                <a:latin typeface="微软雅黑" panose="020B0503020204020204" pitchFamily="34" charset="-122"/>
                <a:ea typeface="微软雅黑" panose="020B0503020204020204" pitchFamily="34" charset="-122"/>
              </a:rPr>
              <a:t>镜像错误</a:t>
            </a:r>
            <a:r>
              <a:rPr lang="zh-CN" altLang="en-US" sz="1600" b="1" dirty="0">
                <a:latin typeface="微软雅黑" panose="020B0503020204020204" pitchFamily="34" charset="-122"/>
                <a:ea typeface="微软雅黑" panose="020B0503020204020204" pitchFamily="34" charset="-122"/>
              </a:rPr>
              <a:t>，需要删掉镜像，重新启动该</a:t>
            </a:r>
            <a:r>
              <a:rPr lang="en-US" altLang="zh-CN" sz="1600" b="1" dirty="0">
                <a:latin typeface="微软雅黑" panose="020B0503020204020204" pitchFamily="34" charset="-122"/>
                <a:ea typeface="微软雅黑" panose="020B0503020204020204" pitchFamily="34" charset="-122"/>
              </a:rPr>
              <a:t>pod</a:t>
            </a:r>
          </a:p>
          <a:p>
            <a:pPr>
              <a:lnSpc>
                <a:spcPct val="150000"/>
              </a:lnSpc>
            </a:pPr>
            <a:r>
              <a:rPr lang="zh-CN" altLang="zh-CN" sz="1600" dirty="0">
                <a:latin typeface="微软雅黑" panose="020B0503020204020204" pitchFamily="34" charset="-122"/>
                <a:ea typeface="微软雅黑" panose="020B0503020204020204" pitchFamily="34" charset="-122"/>
              </a:rPr>
              <a:t>如</a:t>
            </a:r>
            <a:r>
              <a:rPr lang="en-US" altLang="zh-CN" sz="1600" dirty="0" err="1">
                <a:latin typeface="微软雅黑" panose="020B0503020204020204" pitchFamily="34" charset="-122"/>
                <a:ea typeface="微软雅黑" panose="020B0503020204020204" pitchFamily="34" charset="-122"/>
              </a:rPr>
              <a:t>ivision</a:t>
            </a:r>
            <a:r>
              <a:rPr lang="en-US" altLang="zh-CN" sz="1600" dirty="0">
                <a:latin typeface="微软雅黑" panose="020B0503020204020204" pitchFamily="34" charset="-122"/>
                <a:ea typeface="微软雅黑" panose="020B0503020204020204" pitchFamily="34" charset="-122"/>
              </a:rPr>
              <a:t> pod</a:t>
            </a:r>
            <a:r>
              <a:rPr lang="zh-CN" altLang="zh-CN" sz="1600" dirty="0">
                <a:latin typeface="微软雅黑" panose="020B0503020204020204" pitchFamily="34" charset="-122"/>
                <a:ea typeface="微软雅黑" panose="020B0503020204020204" pitchFamily="34" charset="-122"/>
              </a:rPr>
              <a:t>镜像错误，在</a:t>
            </a:r>
            <a:r>
              <a:rPr lang="en-US" altLang="zh-CN" sz="1600" dirty="0">
                <a:latin typeface="微软雅黑" panose="020B0503020204020204" pitchFamily="34" charset="-122"/>
                <a:ea typeface="微软雅黑" panose="020B0503020204020204" pitchFamily="34" charset="-122"/>
              </a:rPr>
              <a:t>master</a:t>
            </a:r>
            <a:r>
              <a:rPr lang="zh-CN" altLang="zh-CN" sz="1600" dirty="0">
                <a:latin typeface="微软雅黑" panose="020B0503020204020204" pitchFamily="34" charset="-122"/>
                <a:ea typeface="微软雅黑" panose="020B0503020204020204" pitchFamily="34" charset="-122"/>
              </a:rPr>
              <a:t>节点</a:t>
            </a:r>
          </a:p>
          <a:p>
            <a:pPr>
              <a:lnSpc>
                <a:spcPct val="150000"/>
              </a:lnSpc>
            </a:pPr>
            <a:r>
              <a:rPr lang="en-US" altLang="zh-CN" sz="1600" dirty="0" err="1">
                <a:latin typeface="微软雅黑" panose="020B0503020204020204" pitchFamily="34" charset="-122"/>
                <a:ea typeface="微软雅黑" panose="020B0503020204020204" pitchFamily="34" charset="-122"/>
              </a:rPr>
              <a:t>kubectl</a:t>
            </a:r>
            <a:r>
              <a:rPr lang="en-US" altLang="zh-CN" sz="1600" dirty="0">
                <a:latin typeface="微软雅黑" panose="020B0503020204020204" pitchFamily="34" charset="-122"/>
                <a:ea typeface="微软雅黑" panose="020B0503020204020204" pitchFamily="34" charset="-122"/>
              </a:rPr>
              <a:t> describe pod </a:t>
            </a:r>
            <a:r>
              <a:rPr lang="en-US" altLang="zh-CN" sz="1600" dirty="0" err="1">
                <a:latin typeface="微软雅黑" panose="020B0503020204020204" pitchFamily="34" charset="-122"/>
                <a:ea typeface="微软雅黑" panose="020B0503020204020204" pitchFamily="34" charset="-122"/>
              </a:rPr>
              <a:t>podename</a:t>
            </a:r>
            <a:r>
              <a:rPr lang="en-US" altLang="zh-CN" sz="1600" dirty="0">
                <a:latin typeface="微软雅黑" panose="020B0503020204020204" pitchFamily="34" charset="-122"/>
                <a:ea typeface="微软雅黑" panose="020B0503020204020204" pitchFamily="34" charset="-122"/>
              </a:rPr>
              <a:t> –n </a:t>
            </a:r>
            <a:r>
              <a:rPr lang="en-US" altLang="zh-CN" sz="1600" dirty="0" err="1">
                <a:latin typeface="微软雅黑" panose="020B0503020204020204" pitchFamily="34" charset="-122"/>
                <a:ea typeface="微软雅黑" panose="020B0503020204020204" pitchFamily="34" charset="-122"/>
              </a:rPr>
              <a:t>aistation</a:t>
            </a:r>
            <a:r>
              <a:rPr lang="en-US" altLang="zh-CN" sz="1600" dirty="0">
                <a:latin typeface="微软雅黑" panose="020B0503020204020204" pitchFamily="34" charset="-122"/>
                <a:ea typeface="微软雅黑" panose="020B0503020204020204" pitchFamily="34" charset="-122"/>
              </a:rPr>
              <a:t> |grep image   ## </a:t>
            </a:r>
            <a:r>
              <a:rPr lang="zh-CN" altLang="zh-CN" sz="1600" dirty="0">
                <a:latin typeface="微软雅黑" panose="020B0503020204020204" pitchFamily="34" charset="-122"/>
                <a:ea typeface="微软雅黑" panose="020B0503020204020204" pitchFamily="34" charset="-122"/>
              </a:rPr>
              <a:t>获取</a:t>
            </a:r>
            <a:r>
              <a:rPr lang="en-US" altLang="zh-CN" sz="1600" dirty="0" err="1">
                <a:latin typeface="微软雅黑" panose="020B0503020204020204" pitchFamily="34" charset="-122"/>
                <a:ea typeface="微软雅黑" panose="020B0503020204020204" pitchFamily="34" charset="-122"/>
              </a:rPr>
              <a:t>imagename</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cd /var/lib/</a:t>
            </a:r>
            <a:r>
              <a:rPr lang="en-US" altLang="zh-CN" sz="1600" dirty="0" err="1">
                <a:latin typeface="微软雅黑" panose="020B0503020204020204" pitchFamily="34" charset="-122"/>
                <a:ea typeface="微软雅黑" panose="020B0503020204020204" pitchFamily="34" charset="-122"/>
              </a:rPr>
              <a:t>aistation</a:t>
            </a:r>
            <a:r>
              <a:rPr lang="en-US" altLang="zh-CN" sz="1600" dirty="0">
                <a:latin typeface="微软雅黑" panose="020B0503020204020204" pitchFamily="34" charset="-122"/>
                <a:ea typeface="微软雅黑" panose="020B0503020204020204" pitchFamily="34" charset="-122"/>
              </a:rPr>
              <a:t>/aistation2.0_modules</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cd </a:t>
            </a:r>
            <a:r>
              <a:rPr lang="en-US" altLang="zh-CN" sz="1600" dirty="0" err="1">
                <a:latin typeface="微软雅黑" panose="020B0503020204020204" pitchFamily="34" charset="-122"/>
                <a:ea typeface="微软雅黑" panose="020B0503020204020204" pitchFamily="34" charset="-122"/>
              </a:rPr>
              <a:t>ivision</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bash stop.sh</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dirty="0">
                <a:latin typeface="微软雅黑" panose="020B0503020204020204" pitchFamily="34" charset="-122"/>
                <a:ea typeface="微软雅黑" panose="020B0503020204020204" pitchFamily="34" charset="-122"/>
              </a:rPr>
              <a:t>进入</a:t>
            </a:r>
            <a:r>
              <a:rPr lang="en-US" altLang="zh-CN" sz="1600" dirty="0">
                <a:latin typeface="微软雅黑" panose="020B0503020204020204" pitchFamily="34" charset="-122"/>
                <a:ea typeface="微软雅黑" panose="020B0503020204020204" pitchFamily="34" charset="-122"/>
              </a:rPr>
              <a:t>pod</a:t>
            </a:r>
            <a:r>
              <a:rPr lang="zh-CN" altLang="zh-CN" sz="1600" dirty="0">
                <a:latin typeface="微软雅黑" panose="020B0503020204020204" pitchFamily="34" charset="-122"/>
                <a:ea typeface="微软雅黑" panose="020B0503020204020204" pitchFamily="34" charset="-122"/>
              </a:rPr>
              <a:t>所在的主机，删除本机缓存镜像</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docker </a:t>
            </a:r>
            <a:r>
              <a:rPr lang="en-US" altLang="zh-CN" sz="1600" dirty="0" err="1">
                <a:latin typeface="微软雅黑" panose="020B0503020204020204" pitchFamily="34" charset="-122"/>
                <a:ea typeface="微软雅黑" panose="020B0503020204020204" pitchFamily="34" charset="-122"/>
              </a:rPr>
              <a:t>rmi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imagename</a:t>
            </a:r>
            <a:r>
              <a:rPr lang="en-US" altLang="zh-CN" sz="1600" dirty="0">
                <a:latin typeface="微软雅黑" panose="020B0503020204020204" pitchFamily="34" charset="-122"/>
                <a:ea typeface="微软雅黑" panose="020B0503020204020204" pitchFamily="34" charset="-122"/>
              </a:rPr>
              <a:t> -f</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dirty="0">
                <a:latin typeface="微软雅黑" panose="020B0503020204020204" pitchFamily="34" charset="-122"/>
                <a:ea typeface="微软雅黑" panose="020B0503020204020204" pitchFamily="34" charset="-122"/>
              </a:rPr>
              <a:t>重新启动该</a:t>
            </a:r>
            <a:r>
              <a:rPr lang="en-US" altLang="zh-CN" sz="1600" dirty="0">
                <a:latin typeface="微软雅黑" panose="020B0503020204020204" pitchFamily="34" charset="-122"/>
                <a:ea typeface="微软雅黑" panose="020B0503020204020204" pitchFamily="34" charset="-122"/>
              </a:rPr>
              <a:t>pod</a:t>
            </a:r>
            <a:r>
              <a:rPr lang="zh-CN" altLang="zh-CN"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master</a:t>
            </a:r>
            <a:r>
              <a:rPr lang="zh-CN" altLang="zh-CN" sz="1600" dirty="0">
                <a:latin typeface="微软雅黑" panose="020B0503020204020204" pitchFamily="34" charset="-122"/>
                <a:ea typeface="微软雅黑" panose="020B0503020204020204" pitchFamily="34" charset="-122"/>
              </a:rPr>
              <a:t>节点</a:t>
            </a:r>
          </a:p>
          <a:p>
            <a:pPr>
              <a:lnSpc>
                <a:spcPct val="150000"/>
              </a:lnSpc>
            </a:pPr>
            <a:r>
              <a:rPr lang="en-US" altLang="zh-CN" sz="1600" dirty="0">
                <a:latin typeface="微软雅黑" panose="020B0503020204020204" pitchFamily="34" charset="-122"/>
                <a:ea typeface="微软雅黑" panose="020B0503020204020204" pitchFamily="34" charset="-122"/>
              </a:rPr>
              <a:t>cd /var/lib/</a:t>
            </a:r>
            <a:r>
              <a:rPr lang="en-US" altLang="zh-CN" sz="1600" dirty="0" err="1">
                <a:latin typeface="微软雅黑" panose="020B0503020204020204" pitchFamily="34" charset="-122"/>
                <a:ea typeface="微软雅黑" panose="020B0503020204020204" pitchFamily="34" charset="-122"/>
              </a:rPr>
              <a:t>aistation</a:t>
            </a:r>
            <a:r>
              <a:rPr lang="en-US" altLang="zh-CN" sz="1600" dirty="0">
                <a:latin typeface="微软雅黑" panose="020B0503020204020204" pitchFamily="34" charset="-122"/>
                <a:ea typeface="微软雅黑" panose="020B0503020204020204" pitchFamily="34" charset="-122"/>
              </a:rPr>
              <a:t>/aistation2.0_modules</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cd </a:t>
            </a:r>
            <a:r>
              <a:rPr lang="en-US" altLang="zh-CN" sz="1600" dirty="0" err="1">
                <a:latin typeface="微软雅黑" panose="020B0503020204020204" pitchFamily="34" charset="-122"/>
                <a:ea typeface="微软雅黑" panose="020B0503020204020204" pitchFamily="34" charset="-122"/>
              </a:rPr>
              <a:t>ivision</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bash start.sh</a:t>
            </a:r>
            <a:endParaRPr lang="zh-CN"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220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69658"/>
            <a:ext cx="10515600" cy="852487"/>
          </a:xfrm>
        </p:spPr>
        <p:txBody>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系统架构</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端口</a:t>
            </a:r>
          </a:p>
        </p:txBody>
      </p:sp>
      <p:sp>
        <p:nvSpPr>
          <p:cNvPr id="5" name="TextBox 19"/>
          <p:cNvSpPr txBox="1">
            <a:spLocks noChangeArrowheads="1"/>
          </p:cNvSpPr>
          <p:nvPr/>
        </p:nvSpPr>
        <p:spPr bwMode="auto">
          <a:xfrm>
            <a:off x="3790665" y="5334000"/>
            <a:ext cx="300403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4D4D4D"/>
                </a:solidFill>
                <a:latin typeface="微软雅黑" panose="020B0503020204020204" pitchFamily="34" charset="-122"/>
                <a:ea typeface="微软雅黑" panose="020B0503020204020204" pitchFamily="34" charset="-122"/>
              </a:rPr>
              <a:t>上表列的是固定的端口，此外还有提供的</a:t>
            </a:r>
            <a:r>
              <a:rPr lang="en-US" altLang="zh-CN" dirty="0" err="1">
                <a:solidFill>
                  <a:srgbClr val="4D4D4D"/>
                </a:solidFill>
                <a:latin typeface="微软雅黑" panose="020B0503020204020204" pitchFamily="34" charset="-122"/>
                <a:ea typeface="微软雅黑" panose="020B0503020204020204" pitchFamily="34" charset="-122"/>
              </a:rPr>
              <a:t>ssh</a:t>
            </a:r>
            <a:r>
              <a:rPr lang="zh-CN" altLang="en-US" dirty="0">
                <a:solidFill>
                  <a:srgbClr val="4D4D4D"/>
                </a:solidFill>
                <a:latin typeface="微软雅黑" panose="020B0503020204020204" pitchFamily="34" charset="-122"/>
                <a:ea typeface="微软雅黑" panose="020B0503020204020204" pitchFamily="34" charset="-122"/>
              </a:rPr>
              <a:t>服务、可视化的服务端口是随机产生的。范围在</a:t>
            </a:r>
            <a:r>
              <a:rPr lang="en-US" altLang="zh-CN" dirty="0">
                <a:solidFill>
                  <a:srgbClr val="FF0000"/>
                </a:solidFill>
                <a:latin typeface="微软雅黑" panose="020B0503020204020204" pitchFamily="34" charset="-122"/>
                <a:ea typeface="微软雅黑" panose="020B0503020204020204" pitchFamily="34" charset="-122"/>
              </a:rPr>
              <a:t>30000--60000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9" name="矩形 5"/>
          <p:cNvSpPr>
            <a:spLocks noChangeArrowheads="1"/>
          </p:cNvSpPr>
          <p:nvPr/>
        </p:nvSpPr>
        <p:spPr bwMode="auto">
          <a:xfrm>
            <a:off x="1818092" y="838200"/>
            <a:ext cx="2233897" cy="482378"/>
          </a:xfrm>
          <a:prstGeom prst="rect">
            <a:avLst/>
          </a:prstGeom>
          <a:solidFill>
            <a:srgbClr val="006794"/>
          </a:solidFill>
          <a:ln w="9525" cmpd="sng">
            <a:solidFill>
              <a:srgbClr val="FFFFFF"/>
            </a:solidFill>
            <a:bevel/>
            <a:headEnd/>
            <a:tailEnd/>
          </a:ln>
          <a:effectLst>
            <a:outerShdw dist="38100" dir="2700000" algn="ctr" rotWithShape="0">
              <a:srgbClr val="000000">
                <a:alpha val="39000"/>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6794"/>
              </a:solidFill>
              <a:effectLst/>
              <a:uLnTx/>
              <a:uFillTx/>
              <a:latin typeface="微软雅黑" panose="020B0503020204020204" pitchFamily="34" charset="-122"/>
              <a:ea typeface="微软雅黑" panose="020B0503020204020204" pitchFamily="34" charset="-122"/>
            </a:endParaRPr>
          </a:p>
        </p:txBody>
      </p:sp>
      <p:sp>
        <p:nvSpPr>
          <p:cNvPr id="10" name="矩形 9"/>
          <p:cNvSpPr>
            <a:spLocks noChangeArrowheads="1"/>
          </p:cNvSpPr>
          <p:nvPr/>
        </p:nvSpPr>
        <p:spPr bwMode="auto">
          <a:xfrm>
            <a:off x="8103395" y="838200"/>
            <a:ext cx="2233897" cy="466501"/>
          </a:xfrm>
          <a:prstGeom prst="rect">
            <a:avLst/>
          </a:prstGeom>
          <a:solidFill>
            <a:srgbClr val="0098A8"/>
          </a:solidFill>
          <a:ln w="9525" cmpd="sng">
            <a:solidFill>
              <a:srgbClr val="FFFFFF"/>
            </a:solidFill>
            <a:bevel/>
            <a:headEnd/>
            <a:tailEnd/>
          </a:ln>
          <a:effectLst>
            <a:outerShdw dist="38100" dir="2700000" algn="ctr" rotWithShape="0">
              <a:srgbClr val="000000">
                <a:alpha val="39000"/>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6794"/>
              </a:solidFill>
              <a:effectLst/>
              <a:uLnTx/>
              <a:uFillTx/>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2119028" y="894721"/>
            <a:ext cx="16716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管理节点</a:t>
            </a:r>
          </a:p>
        </p:txBody>
      </p:sp>
      <p:sp>
        <p:nvSpPr>
          <p:cNvPr id="12" name="TextBox 17"/>
          <p:cNvSpPr txBox="1">
            <a:spLocks noChangeArrowheads="1"/>
          </p:cNvSpPr>
          <p:nvPr/>
        </p:nvSpPr>
        <p:spPr bwMode="auto">
          <a:xfrm>
            <a:off x="8434761" y="865188"/>
            <a:ext cx="16716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200" dirty="0">
                <a:solidFill>
                  <a:srgbClr val="FFFFFF"/>
                </a:solidFill>
                <a:latin typeface="微软雅黑" panose="020B0503020204020204" pitchFamily="34" charset="-122"/>
                <a:ea typeface="微软雅黑" panose="020B0503020204020204" pitchFamily="34" charset="-122"/>
              </a:rPr>
              <a:t>计算节点</a:t>
            </a:r>
          </a:p>
        </p:txBody>
      </p:sp>
      <p:graphicFrame>
        <p:nvGraphicFramePr>
          <p:cNvPr id="13" name="表格 12"/>
          <p:cNvGraphicFramePr>
            <a:graphicFrameLocks noGrp="1"/>
          </p:cNvGraphicFramePr>
          <p:nvPr>
            <p:extLst>
              <p:ext uri="{D42A27DB-BD31-4B8C-83A1-F6EECF244321}">
                <p14:modId xmlns:p14="http://schemas.microsoft.com/office/powerpoint/2010/main" val="2271304586"/>
              </p:ext>
            </p:extLst>
          </p:nvPr>
        </p:nvGraphicFramePr>
        <p:xfrm>
          <a:off x="390129" y="1371600"/>
          <a:ext cx="3318681" cy="5120640"/>
        </p:xfrm>
        <a:graphic>
          <a:graphicData uri="http://schemas.openxmlformats.org/drawingml/2006/table">
            <a:tbl>
              <a:tblPr firstRow="1" firstCol="1" bandRow="1">
                <a:tableStyleId>{5C22544A-7EE6-4342-B048-85BDC9FD1C3A}</a:tableStyleId>
              </a:tblPr>
              <a:tblGrid>
                <a:gridCol w="2099853">
                  <a:extLst>
                    <a:ext uri="{9D8B030D-6E8A-4147-A177-3AD203B41FA5}">
                      <a16:colId xmlns:a16="http://schemas.microsoft.com/office/drawing/2014/main" val="20000"/>
                    </a:ext>
                  </a:extLst>
                </a:gridCol>
                <a:gridCol w="1218828">
                  <a:extLst>
                    <a:ext uri="{9D8B030D-6E8A-4147-A177-3AD203B41FA5}">
                      <a16:colId xmlns:a16="http://schemas.microsoft.com/office/drawing/2014/main" val="20001"/>
                    </a:ext>
                  </a:extLst>
                </a:gridCol>
              </a:tblGrid>
              <a:tr h="207572">
                <a:tc>
                  <a:txBody>
                    <a:bodyPr/>
                    <a:lstStyle/>
                    <a:p>
                      <a:pPr algn="ctr">
                        <a:spcAft>
                          <a:spcPts val="0"/>
                        </a:spcAft>
                      </a:pPr>
                      <a:r>
                        <a:rPr lang="zh-CN" sz="1400" dirty="0">
                          <a:effectLst/>
                        </a:rPr>
                        <a:t>服务</a:t>
                      </a:r>
                      <a:endParaRPr lang="zh-CN" sz="1400" dirty="0">
                        <a:effectLst/>
                        <a:latin typeface="Calibri" panose="020F0502020204030204" pitchFamily="34" charset="0"/>
                        <a:ea typeface="宋体" panose="02010600030101010101" pitchFamily="2" charset="-122"/>
                      </a:endParaRPr>
                    </a:p>
                  </a:txBody>
                  <a:tcPr marL="47642" marR="47642" marT="0" marB="0" anchor="b"/>
                </a:tc>
                <a:tc>
                  <a:txBody>
                    <a:bodyPr/>
                    <a:lstStyle/>
                    <a:p>
                      <a:pPr algn="ctr">
                        <a:spcAft>
                          <a:spcPts val="0"/>
                        </a:spcAft>
                      </a:pPr>
                      <a:r>
                        <a:rPr lang="zh-CN" sz="1400" dirty="0">
                          <a:effectLst/>
                        </a:rPr>
                        <a:t>端口</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0"/>
                  </a:ext>
                </a:extLst>
              </a:tr>
              <a:tr h="207572">
                <a:tc>
                  <a:txBody>
                    <a:bodyPr/>
                    <a:lstStyle/>
                    <a:p>
                      <a:pPr algn="l">
                        <a:spcAft>
                          <a:spcPts val="0"/>
                        </a:spcAft>
                      </a:pPr>
                      <a:r>
                        <a:rPr lang="en-US" sz="1400">
                          <a:effectLst/>
                        </a:rPr>
                        <a:t>ypserv</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729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1"/>
                  </a:ext>
                </a:extLst>
              </a:tr>
              <a:tr h="207572">
                <a:tc>
                  <a:txBody>
                    <a:bodyPr/>
                    <a:lstStyle/>
                    <a:p>
                      <a:pPr algn="l">
                        <a:spcAft>
                          <a:spcPts val="0"/>
                        </a:spcAft>
                      </a:pPr>
                      <a:r>
                        <a:rPr lang="en-US" sz="1400">
                          <a:effectLst/>
                        </a:rPr>
                        <a:t>ypbind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685</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2"/>
                  </a:ext>
                </a:extLst>
              </a:tr>
              <a:tr h="207572">
                <a:tc>
                  <a:txBody>
                    <a:bodyPr/>
                    <a:lstStyle/>
                    <a:p>
                      <a:pPr algn="l">
                        <a:spcAft>
                          <a:spcPts val="0"/>
                        </a:spcAft>
                      </a:pPr>
                      <a:r>
                        <a:rPr lang="en-US" sz="1400">
                          <a:effectLst/>
                        </a:rPr>
                        <a:t>mysqld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4567</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3"/>
                  </a:ext>
                </a:extLst>
              </a:tr>
              <a:tr h="207572">
                <a:tc>
                  <a:txBody>
                    <a:bodyPr/>
                    <a:lstStyle/>
                    <a:p>
                      <a:pPr algn="l">
                        <a:spcAft>
                          <a:spcPts val="0"/>
                        </a:spcAft>
                      </a:pPr>
                      <a:r>
                        <a:rPr lang="en-US" sz="1400">
                          <a:effectLst/>
                        </a:rPr>
                        <a:t>mysqld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3306</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4"/>
                  </a:ext>
                </a:extLst>
              </a:tr>
              <a:tr h="207572">
                <a:tc>
                  <a:txBody>
                    <a:bodyPr/>
                    <a:lstStyle/>
                    <a:p>
                      <a:pPr algn="l">
                        <a:spcAft>
                          <a:spcPts val="0"/>
                        </a:spcAft>
                      </a:pPr>
                      <a:r>
                        <a:rPr lang="en-US" sz="1400">
                          <a:effectLst/>
                        </a:rPr>
                        <a:t>kube-schedul</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10259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5"/>
                  </a:ext>
                </a:extLst>
              </a:tr>
              <a:tr h="207572">
                <a:tc>
                  <a:txBody>
                    <a:bodyPr/>
                    <a:lstStyle/>
                    <a:p>
                      <a:pPr algn="l">
                        <a:spcAft>
                          <a:spcPts val="0"/>
                        </a:spcAft>
                      </a:pPr>
                      <a:r>
                        <a:rPr lang="en-US" sz="1400">
                          <a:effectLst/>
                        </a:rPr>
                        <a:t>kube-schedul</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10251</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6"/>
                  </a:ext>
                </a:extLst>
              </a:tr>
              <a:tr h="207572">
                <a:tc>
                  <a:txBody>
                    <a:bodyPr/>
                    <a:lstStyle/>
                    <a:p>
                      <a:pPr algn="l">
                        <a:spcAft>
                          <a:spcPts val="0"/>
                        </a:spcAft>
                      </a:pPr>
                      <a:r>
                        <a:rPr lang="en-US" sz="1400">
                          <a:effectLst/>
                        </a:rPr>
                        <a:t>kube-proxy</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48724</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7"/>
                  </a:ext>
                </a:extLst>
              </a:tr>
              <a:tr h="207572">
                <a:tc>
                  <a:txBody>
                    <a:bodyPr/>
                    <a:lstStyle/>
                    <a:p>
                      <a:pPr algn="l">
                        <a:spcAft>
                          <a:spcPts val="0"/>
                        </a:spcAft>
                      </a:pPr>
                      <a:r>
                        <a:rPr lang="en-US" sz="1400">
                          <a:effectLst/>
                        </a:rPr>
                        <a:t>kube-proxy(influxdb)</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32208</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8"/>
                  </a:ext>
                </a:extLst>
              </a:tr>
              <a:tr h="207572">
                <a:tc>
                  <a:txBody>
                    <a:bodyPr/>
                    <a:lstStyle/>
                    <a:p>
                      <a:pPr algn="l">
                        <a:spcAft>
                          <a:spcPts val="0"/>
                        </a:spcAft>
                      </a:pPr>
                      <a:r>
                        <a:rPr lang="en-US" sz="1400">
                          <a:effectLst/>
                        </a:rPr>
                        <a:t>kube-proxy(influxdb)</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32207</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9"/>
                  </a:ext>
                </a:extLst>
              </a:tr>
              <a:tr h="207572">
                <a:tc>
                  <a:txBody>
                    <a:bodyPr/>
                    <a:lstStyle/>
                    <a:p>
                      <a:pPr algn="l">
                        <a:spcAft>
                          <a:spcPts val="0"/>
                        </a:spcAft>
                      </a:pPr>
                      <a:r>
                        <a:rPr lang="en-US" sz="1400">
                          <a:effectLst/>
                        </a:rPr>
                        <a:t>kube-proxy(web-ui)</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32206</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0"/>
                  </a:ext>
                </a:extLst>
              </a:tr>
              <a:tr h="207572">
                <a:tc>
                  <a:txBody>
                    <a:bodyPr/>
                    <a:lstStyle/>
                    <a:p>
                      <a:pPr algn="l">
                        <a:spcAft>
                          <a:spcPts val="0"/>
                        </a:spcAft>
                      </a:pPr>
                      <a:r>
                        <a:rPr lang="en-US" sz="1400">
                          <a:effectLst/>
                        </a:rPr>
                        <a:t>kube-proxy(alert-engine)</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32105</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1"/>
                  </a:ext>
                </a:extLst>
              </a:tr>
              <a:tr h="207572">
                <a:tc>
                  <a:txBody>
                    <a:bodyPr/>
                    <a:lstStyle/>
                    <a:p>
                      <a:pPr algn="l">
                        <a:spcAft>
                          <a:spcPts val="0"/>
                        </a:spcAft>
                      </a:pPr>
                      <a:r>
                        <a:rPr lang="en-US" sz="1400">
                          <a:effectLst/>
                        </a:rPr>
                        <a:t>kube-proxy(imonitor)</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32104</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2"/>
                  </a:ext>
                </a:extLst>
              </a:tr>
              <a:tr h="207572">
                <a:tc>
                  <a:txBody>
                    <a:bodyPr/>
                    <a:lstStyle/>
                    <a:p>
                      <a:pPr algn="l">
                        <a:spcAft>
                          <a:spcPts val="0"/>
                        </a:spcAft>
                      </a:pPr>
                      <a:r>
                        <a:rPr lang="en-US" sz="1400">
                          <a:effectLst/>
                        </a:rPr>
                        <a:t>kube-proxy(iresource)</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32103</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3"/>
                  </a:ext>
                </a:extLst>
              </a:tr>
              <a:tr h="207572">
                <a:tc>
                  <a:txBody>
                    <a:bodyPr/>
                    <a:lstStyle/>
                    <a:p>
                      <a:pPr algn="l">
                        <a:spcAft>
                          <a:spcPts val="0"/>
                        </a:spcAft>
                      </a:pPr>
                      <a:r>
                        <a:rPr lang="en-US" sz="1400">
                          <a:effectLst/>
                        </a:rPr>
                        <a:t>kube-proxy(ibase)</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32102</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4"/>
                  </a:ext>
                </a:extLst>
              </a:tr>
              <a:tr h="207572">
                <a:tc>
                  <a:txBody>
                    <a:bodyPr/>
                    <a:lstStyle/>
                    <a:p>
                      <a:pPr algn="l">
                        <a:spcAft>
                          <a:spcPts val="0"/>
                        </a:spcAft>
                      </a:pPr>
                      <a:r>
                        <a:rPr lang="en-US" sz="1400">
                          <a:effectLst/>
                        </a:rPr>
                        <a:t>kube-proxy(iauth)</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32101</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5"/>
                  </a:ext>
                </a:extLst>
              </a:tr>
              <a:tr h="207572">
                <a:tc>
                  <a:txBody>
                    <a:bodyPr/>
                    <a:lstStyle/>
                    <a:p>
                      <a:pPr algn="l">
                        <a:spcAft>
                          <a:spcPts val="0"/>
                        </a:spcAft>
                      </a:pPr>
                      <a:r>
                        <a:rPr lang="en-US" sz="1400">
                          <a:effectLst/>
                        </a:rPr>
                        <a:t>kube-proxy(ivision/swagger)</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32002</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6"/>
                  </a:ext>
                </a:extLst>
              </a:tr>
              <a:tr h="207572">
                <a:tc>
                  <a:txBody>
                    <a:bodyPr/>
                    <a:lstStyle/>
                    <a:p>
                      <a:pPr algn="l">
                        <a:spcAft>
                          <a:spcPts val="0"/>
                        </a:spcAft>
                      </a:pPr>
                      <a:r>
                        <a:rPr lang="en-US" sz="1400">
                          <a:effectLst/>
                        </a:rPr>
                        <a:t>kube-proxy(config)</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32001</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7"/>
                  </a:ext>
                </a:extLst>
              </a:tr>
              <a:tr h="207572">
                <a:tc>
                  <a:txBody>
                    <a:bodyPr/>
                    <a:lstStyle/>
                    <a:p>
                      <a:pPr algn="l">
                        <a:spcAft>
                          <a:spcPts val="0"/>
                        </a:spcAft>
                      </a:pPr>
                      <a:r>
                        <a:rPr lang="en-US" sz="1400">
                          <a:effectLst/>
                        </a:rPr>
                        <a:t>kube-proxy</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10256</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8"/>
                  </a:ext>
                </a:extLst>
              </a:tr>
              <a:tr h="207572">
                <a:tc>
                  <a:txBody>
                    <a:bodyPr/>
                    <a:lstStyle/>
                    <a:p>
                      <a:pPr algn="l">
                        <a:spcAft>
                          <a:spcPts val="0"/>
                        </a:spcAft>
                      </a:pPr>
                      <a:r>
                        <a:rPr lang="en-US" sz="1400">
                          <a:effectLst/>
                        </a:rPr>
                        <a:t>kube-proxy</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10249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9"/>
                  </a:ext>
                </a:extLst>
              </a:tr>
              <a:tr h="207572">
                <a:tc>
                  <a:txBody>
                    <a:bodyPr/>
                    <a:lstStyle/>
                    <a:p>
                      <a:pPr algn="l">
                        <a:spcAft>
                          <a:spcPts val="0"/>
                        </a:spcAft>
                      </a:pPr>
                      <a:r>
                        <a:rPr lang="en-US" sz="1400">
                          <a:effectLst/>
                        </a:rPr>
                        <a:t>kubelet</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60001</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20"/>
                  </a:ext>
                </a:extLst>
              </a:tr>
              <a:tr h="207572">
                <a:tc>
                  <a:txBody>
                    <a:bodyPr/>
                    <a:lstStyle/>
                    <a:p>
                      <a:pPr algn="l">
                        <a:spcAft>
                          <a:spcPts val="0"/>
                        </a:spcAft>
                      </a:pPr>
                      <a:r>
                        <a:rPr lang="en-US" sz="1400">
                          <a:effectLst/>
                        </a:rPr>
                        <a:t>kubelet</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10250</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21"/>
                  </a:ext>
                </a:extLst>
              </a:tr>
              <a:tr h="207572">
                <a:tc>
                  <a:txBody>
                    <a:bodyPr/>
                    <a:lstStyle/>
                    <a:p>
                      <a:pPr algn="l">
                        <a:spcAft>
                          <a:spcPts val="0"/>
                        </a:spcAft>
                      </a:pPr>
                      <a:r>
                        <a:rPr lang="en-US" sz="1400">
                          <a:effectLst/>
                        </a:rPr>
                        <a:t>kubelet</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10248</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22"/>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97130723"/>
              </p:ext>
            </p:extLst>
          </p:nvPr>
        </p:nvGraphicFramePr>
        <p:xfrm>
          <a:off x="6962756" y="1371600"/>
          <a:ext cx="4619645" cy="4968240"/>
        </p:xfrm>
        <a:graphic>
          <a:graphicData uri="http://schemas.openxmlformats.org/drawingml/2006/table">
            <a:tbl>
              <a:tblPr firstRow="1" firstCol="1" bandRow="1">
                <a:tableStyleId>{5C22544A-7EE6-4342-B048-85BDC9FD1C3A}</a:tableStyleId>
              </a:tblPr>
              <a:tblGrid>
                <a:gridCol w="2589207">
                  <a:extLst>
                    <a:ext uri="{9D8B030D-6E8A-4147-A177-3AD203B41FA5}">
                      <a16:colId xmlns:a16="http://schemas.microsoft.com/office/drawing/2014/main" val="20000"/>
                    </a:ext>
                  </a:extLst>
                </a:gridCol>
                <a:gridCol w="2030438">
                  <a:extLst>
                    <a:ext uri="{9D8B030D-6E8A-4147-A177-3AD203B41FA5}">
                      <a16:colId xmlns:a16="http://schemas.microsoft.com/office/drawing/2014/main" val="20001"/>
                    </a:ext>
                  </a:extLst>
                </a:gridCol>
              </a:tblGrid>
              <a:tr h="165941">
                <a:tc>
                  <a:txBody>
                    <a:bodyPr/>
                    <a:lstStyle/>
                    <a:p>
                      <a:pPr algn="ctr">
                        <a:spcAft>
                          <a:spcPts val="0"/>
                        </a:spcAft>
                      </a:pPr>
                      <a:r>
                        <a:rPr lang="zh-CN" sz="1400" dirty="0">
                          <a:effectLst/>
                        </a:rPr>
                        <a:t>服务</a:t>
                      </a:r>
                      <a:endParaRPr lang="zh-CN" sz="1400" dirty="0">
                        <a:effectLst/>
                        <a:latin typeface="Calibri" panose="020F0502020204030204" pitchFamily="34" charset="0"/>
                        <a:ea typeface="宋体" panose="02010600030101010101" pitchFamily="2" charset="-122"/>
                      </a:endParaRPr>
                    </a:p>
                  </a:txBody>
                  <a:tcPr marL="62427" marR="62427" marT="0" marB="0" anchor="b"/>
                </a:tc>
                <a:tc>
                  <a:txBody>
                    <a:bodyPr/>
                    <a:lstStyle/>
                    <a:p>
                      <a:pPr algn="ctr">
                        <a:spcAft>
                          <a:spcPts val="0"/>
                        </a:spcAft>
                      </a:pPr>
                      <a:r>
                        <a:rPr lang="zh-CN" sz="1400" dirty="0">
                          <a:effectLst/>
                        </a:rPr>
                        <a:t>端口</a:t>
                      </a:r>
                      <a:endParaRPr lang="zh-CN" sz="14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0"/>
                  </a:ext>
                </a:extLst>
              </a:tr>
              <a:tr h="165941">
                <a:tc>
                  <a:txBody>
                    <a:bodyPr/>
                    <a:lstStyle/>
                    <a:p>
                      <a:pPr algn="l">
                        <a:spcAft>
                          <a:spcPts val="0"/>
                        </a:spcAft>
                      </a:pPr>
                      <a:r>
                        <a:rPr lang="en-US" sz="1200">
                          <a:effectLst/>
                        </a:rPr>
                        <a:t>nginx: master</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6443</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1"/>
                  </a:ext>
                </a:extLst>
              </a:tr>
              <a:tr h="165941">
                <a:tc>
                  <a:txBody>
                    <a:bodyPr/>
                    <a:lstStyle/>
                    <a:p>
                      <a:pPr algn="l">
                        <a:spcAft>
                          <a:spcPts val="0"/>
                        </a:spcAft>
                      </a:pPr>
                      <a:r>
                        <a:rPr lang="en-US" sz="1200">
                          <a:effectLst/>
                        </a:rPr>
                        <a:t>nginx: master</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8081</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2"/>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10249</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3"/>
                  </a:ext>
                </a:extLst>
              </a:tr>
              <a:tr h="165941">
                <a:tc>
                  <a:txBody>
                    <a:bodyPr/>
                    <a:lstStyle/>
                    <a:p>
                      <a:pPr algn="l">
                        <a:spcAft>
                          <a:spcPts val="0"/>
                        </a:spcAft>
                      </a:pPr>
                      <a:r>
                        <a:rPr lang="en-US" sz="1200">
                          <a:effectLst/>
                        </a:rPr>
                        <a:t>kube-proxy(web-ui)</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32206</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4"/>
                  </a:ext>
                </a:extLst>
              </a:tr>
              <a:tr h="165941">
                <a:tc>
                  <a:txBody>
                    <a:bodyPr/>
                    <a:lstStyle/>
                    <a:p>
                      <a:pPr algn="l">
                        <a:spcAft>
                          <a:spcPts val="0"/>
                        </a:spcAft>
                      </a:pPr>
                      <a:r>
                        <a:rPr lang="en-US" sz="1200">
                          <a:effectLst/>
                        </a:rPr>
                        <a:t>kube-proxy(influxdb)</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32207</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5"/>
                  </a:ext>
                </a:extLst>
              </a:tr>
              <a:tr h="165941">
                <a:tc>
                  <a:txBody>
                    <a:bodyPr/>
                    <a:lstStyle/>
                    <a:p>
                      <a:pPr algn="l">
                        <a:spcAft>
                          <a:spcPts val="0"/>
                        </a:spcAft>
                      </a:pPr>
                      <a:r>
                        <a:rPr lang="en-US" sz="1200">
                          <a:effectLst/>
                        </a:rPr>
                        <a:t>kube-proxy(influxdb)</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dirty="0">
                          <a:effectLst/>
                        </a:rPr>
                        <a:t>32208</a:t>
                      </a:r>
                      <a:endParaRPr lang="zh-CN" sz="12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6"/>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10256</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7"/>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48724</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8"/>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56919</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09"/>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59033</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0"/>
                  </a:ext>
                </a:extLst>
              </a:tr>
              <a:tr h="165941">
                <a:tc>
                  <a:txBody>
                    <a:bodyPr/>
                    <a:lstStyle/>
                    <a:p>
                      <a:pPr algn="l">
                        <a:spcAft>
                          <a:spcPts val="0"/>
                        </a:spcAft>
                      </a:pPr>
                      <a:r>
                        <a:rPr lang="en-US" sz="1200">
                          <a:effectLst/>
                        </a:rPr>
                        <a:t>kube-proxy(config)</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32001</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1"/>
                  </a:ext>
                </a:extLst>
              </a:tr>
              <a:tr h="165941">
                <a:tc>
                  <a:txBody>
                    <a:bodyPr/>
                    <a:lstStyle/>
                    <a:p>
                      <a:pPr algn="l">
                        <a:spcAft>
                          <a:spcPts val="0"/>
                        </a:spcAft>
                      </a:pPr>
                      <a:r>
                        <a:rPr lang="en-US" sz="1200">
                          <a:effectLst/>
                        </a:rPr>
                        <a:t>kube-proxy(ivision/swagger)</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32002</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2"/>
                  </a:ext>
                </a:extLst>
              </a:tr>
              <a:tr h="165941">
                <a:tc>
                  <a:txBody>
                    <a:bodyPr/>
                    <a:lstStyle/>
                    <a:p>
                      <a:pPr algn="l">
                        <a:spcAft>
                          <a:spcPts val="0"/>
                        </a:spcAft>
                      </a:pPr>
                      <a:r>
                        <a:rPr lang="en-US" sz="1200">
                          <a:effectLst/>
                        </a:rPr>
                        <a:t>kube-proxy</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54948</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3"/>
                  </a:ext>
                </a:extLst>
              </a:tr>
              <a:tr h="165941">
                <a:tc>
                  <a:txBody>
                    <a:bodyPr/>
                    <a:lstStyle/>
                    <a:p>
                      <a:pPr algn="l">
                        <a:spcAft>
                          <a:spcPts val="0"/>
                        </a:spcAft>
                      </a:pPr>
                      <a:r>
                        <a:rPr lang="en-US" sz="1200">
                          <a:effectLst/>
                        </a:rPr>
                        <a:t>kube-proxy(iauth)</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32101</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4"/>
                  </a:ext>
                </a:extLst>
              </a:tr>
              <a:tr h="165941">
                <a:tc>
                  <a:txBody>
                    <a:bodyPr/>
                    <a:lstStyle/>
                    <a:p>
                      <a:pPr algn="l">
                        <a:spcAft>
                          <a:spcPts val="0"/>
                        </a:spcAft>
                      </a:pPr>
                      <a:r>
                        <a:rPr lang="en-US" sz="1200">
                          <a:effectLst/>
                        </a:rPr>
                        <a:t>kube-proxy(ibase)</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32102</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5"/>
                  </a:ext>
                </a:extLst>
              </a:tr>
              <a:tr h="165941">
                <a:tc>
                  <a:txBody>
                    <a:bodyPr/>
                    <a:lstStyle/>
                    <a:p>
                      <a:pPr algn="l">
                        <a:spcAft>
                          <a:spcPts val="0"/>
                        </a:spcAft>
                      </a:pPr>
                      <a:r>
                        <a:rPr lang="en-US" sz="1200">
                          <a:effectLst/>
                        </a:rPr>
                        <a:t>kube-proxy(iresource)</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dirty="0">
                          <a:effectLst/>
                        </a:rPr>
                        <a:t>32103</a:t>
                      </a:r>
                      <a:endParaRPr lang="zh-CN" sz="12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6"/>
                  </a:ext>
                </a:extLst>
              </a:tr>
              <a:tr h="165941">
                <a:tc>
                  <a:txBody>
                    <a:bodyPr/>
                    <a:lstStyle/>
                    <a:p>
                      <a:pPr algn="l">
                        <a:spcAft>
                          <a:spcPts val="0"/>
                        </a:spcAft>
                      </a:pPr>
                      <a:r>
                        <a:rPr lang="en-US" sz="1200">
                          <a:effectLst/>
                        </a:rPr>
                        <a:t>kube-proxy(imonitor)</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dirty="0">
                          <a:effectLst/>
                        </a:rPr>
                        <a:t>32104</a:t>
                      </a:r>
                      <a:endParaRPr lang="zh-CN" sz="12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7"/>
                  </a:ext>
                </a:extLst>
              </a:tr>
              <a:tr h="165941">
                <a:tc>
                  <a:txBody>
                    <a:bodyPr/>
                    <a:lstStyle/>
                    <a:p>
                      <a:pPr algn="l">
                        <a:spcAft>
                          <a:spcPts val="0"/>
                        </a:spcAft>
                      </a:pPr>
                      <a:r>
                        <a:rPr lang="en-US" sz="1200">
                          <a:effectLst/>
                        </a:rPr>
                        <a:t>kube-proxy(alert-engine)</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dirty="0">
                          <a:effectLst/>
                        </a:rPr>
                        <a:t>32105</a:t>
                      </a:r>
                      <a:endParaRPr lang="zh-CN" sz="12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8"/>
                  </a:ext>
                </a:extLst>
              </a:tr>
              <a:tr h="165941">
                <a:tc>
                  <a:txBody>
                    <a:bodyPr/>
                    <a:lstStyle/>
                    <a:p>
                      <a:pPr algn="l">
                        <a:spcAft>
                          <a:spcPts val="0"/>
                        </a:spcAft>
                      </a:pPr>
                      <a:r>
                        <a:rPr lang="en-US" sz="1200">
                          <a:effectLst/>
                        </a:rPr>
                        <a:t>kubelet</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60003</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19"/>
                  </a:ext>
                </a:extLst>
              </a:tr>
              <a:tr h="165941">
                <a:tc>
                  <a:txBody>
                    <a:bodyPr/>
                    <a:lstStyle/>
                    <a:p>
                      <a:pPr algn="l">
                        <a:spcAft>
                          <a:spcPts val="0"/>
                        </a:spcAft>
                      </a:pPr>
                      <a:r>
                        <a:rPr lang="en-US" sz="1200">
                          <a:effectLst/>
                        </a:rPr>
                        <a:t>kubelet</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10248</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0"/>
                  </a:ext>
                </a:extLst>
              </a:tr>
              <a:tr h="165941">
                <a:tc>
                  <a:txBody>
                    <a:bodyPr/>
                    <a:lstStyle/>
                    <a:p>
                      <a:pPr algn="l">
                        <a:spcAft>
                          <a:spcPts val="0"/>
                        </a:spcAft>
                      </a:pPr>
                      <a:r>
                        <a:rPr lang="en-US" sz="1200">
                          <a:effectLst/>
                        </a:rPr>
                        <a:t>kubelet</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10250</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1"/>
                  </a:ext>
                </a:extLst>
              </a:tr>
              <a:tr h="166486">
                <a:tc>
                  <a:txBody>
                    <a:bodyPr/>
                    <a:lstStyle/>
                    <a:p>
                      <a:pPr algn="l">
                        <a:spcAft>
                          <a:spcPts val="0"/>
                        </a:spcAft>
                      </a:pPr>
                      <a:r>
                        <a:rPr lang="en-US" sz="1200" dirty="0">
                          <a:effectLst/>
                        </a:rPr>
                        <a:t>java</a:t>
                      </a:r>
                      <a:endParaRPr lang="zh-CN" sz="1200" dirty="0">
                        <a:effectLst/>
                        <a:latin typeface="Calibri" panose="020F0502020204030204" pitchFamily="34" charset="0"/>
                        <a:ea typeface="宋体" panose="02010600030101010101" pitchFamily="2" charset="-122"/>
                      </a:endParaRPr>
                    </a:p>
                  </a:txBody>
                  <a:tcPr marL="62427" marR="62427" marT="0" marB="0" anchor="b"/>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200" dirty="0">
                          <a:effectLst/>
                        </a:rPr>
                        <a:t>9779</a:t>
                      </a:r>
                      <a:r>
                        <a:rPr lang="zh-CN" altLang="en-US" sz="1200" dirty="0">
                          <a:effectLst/>
                        </a:rPr>
                        <a:t>、</a:t>
                      </a:r>
                      <a:r>
                        <a:rPr lang="en-US" altLang="zh-CN" sz="1200" dirty="0">
                          <a:effectLst/>
                        </a:rPr>
                        <a:t>32106</a:t>
                      </a:r>
                      <a:r>
                        <a:rPr lang="zh-CN" altLang="en-US" sz="1200" dirty="0">
                          <a:effectLst/>
                        </a:rPr>
                        <a:t>、</a:t>
                      </a:r>
                      <a:r>
                        <a:rPr lang="en-US" altLang="zh-CN" sz="1200" dirty="0">
                          <a:effectLst/>
                        </a:rPr>
                        <a:t>8778</a:t>
                      </a:r>
                      <a:endParaRPr lang="zh-CN" altLang="zh-CN" sz="1200" dirty="0">
                        <a:effectLst/>
                        <a:latin typeface="Calibri" panose="020F0502020204030204" pitchFamily="34" charset="0"/>
                        <a:ea typeface="+mn-ea"/>
                      </a:endParaRPr>
                    </a:p>
                  </a:txBody>
                  <a:tcPr marL="62427" marR="62427" marT="0" marB="0" anchor="b"/>
                </a:tc>
                <a:extLst>
                  <a:ext uri="{0D108BD9-81ED-4DB2-BD59-A6C34878D82A}">
                    <a16:rowId xmlns:a16="http://schemas.microsoft.com/office/drawing/2014/main" val="10022"/>
                  </a:ext>
                </a:extLst>
              </a:tr>
              <a:tr h="165941">
                <a:tc>
                  <a:txBody>
                    <a:bodyPr/>
                    <a:lstStyle/>
                    <a:p>
                      <a:pPr algn="l">
                        <a:spcAft>
                          <a:spcPts val="0"/>
                        </a:spcAft>
                      </a:pPr>
                      <a:r>
                        <a:rPr lang="en-US" sz="1200" dirty="0" err="1">
                          <a:effectLst/>
                        </a:rPr>
                        <a:t>dockerd</a:t>
                      </a:r>
                      <a:endParaRPr lang="zh-CN" sz="1200" dirty="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2375</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3"/>
                  </a:ext>
                </a:extLst>
              </a:tr>
              <a:tr h="165941">
                <a:tc>
                  <a:txBody>
                    <a:bodyPr/>
                    <a:lstStyle/>
                    <a:p>
                      <a:pPr algn="l">
                        <a:spcAft>
                          <a:spcPts val="0"/>
                        </a:spcAft>
                      </a:pPr>
                      <a:r>
                        <a:rPr lang="en-US" sz="1200">
                          <a:effectLst/>
                        </a:rPr>
                        <a:t>calico-node</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9099</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4"/>
                  </a:ext>
                </a:extLst>
              </a:tr>
              <a:tr h="165941">
                <a:tc>
                  <a:txBody>
                    <a:bodyPr/>
                    <a:lstStyle/>
                    <a:p>
                      <a:pPr algn="l">
                        <a:spcAft>
                          <a:spcPts val="0"/>
                        </a:spcAft>
                      </a:pPr>
                      <a:r>
                        <a:rPr lang="en-US" sz="1200">
                          <a:effectLst/>
                        </a:rPr>
                        <a:t>bird</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a:effectLst/>
                        </a:rPr>
                        <a:t>179</a:t>
                      </a:r>
                      <a:endParaRPr lang="zh-CN" sz="120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5"/>
                  </a:ext>
                </a:extLst>
              </a:tr>
              <a:tr h="165941">
                <a:tc>
                  <a:txBody>
                    <a:bodyPr/>
                    <a:lstStyle/>
                    <a:p>
                      <a:pPr algn="l">
                        <a:spcAft>
                          <a:spcPts val="0"/>
                        </a:spcAft>
                      </a:pPr>
                      <a:r>
                        <a:rPr lang="en-US" sz="1200">
                          <a:effectLst/>
                        </a:rPr>
                        <a:t>beegfs-helper</a:t>
                      </a:r>
                      <a:endParaRPr lang="zh-CN" sz="1200">
                        <a:effectLst/>
                        <a:latin typeface="Calibri" panose="020F0502020204030204" pitchFamily="34" charset="0"/>
                        <a:ea typeface="宋体" panose="02010600030101010101" pitchFamily="2" charset="-122"/>
                      </a:endParaRPr>
                    </a:p>
                  </a:txBody>
                  <a:tcPr marL="62427" marR="62427" marT="0" marB="0" anchor="b"/>
                </a:tc>
                <a:tc>
                  <a:txBody>
                    <a:bodyPr/>
                    <a:lstStyle/>
                    <a:p>
                      <a:pPr algn="r">
                        <a:spcAft>
                          <a:spcPts val="0"/>
                        </a:spcAft>
                      </a:pPr>
                      <a:r>
                        <a:rPr lang="en-US" sz="1200" dirty="0">
                          <a:effectLst/>
                        </a:rPr>
                        <a:t>8006</a:t>
                      </a:r>
                      <a:endParaRPr lang="zh-CN" sz="1200" dirty="0">
                        <a:effectLst/>
                        <a:latin typeface="Calibri" panose="020F0502020204030204" pitchFamily="34" charset="0"/>
                        <a:ea typeface="宋体" panose="02010600030101010101" pitchFamily="2" charset="-122"/>
                      </a:endParaRPr>
                    </a:p>
                  </a:txBody>
                  <a:tcPr marL="62427" marR="62427" marT="0" marB="0" anchor="b"/>
                </a:tc>
                <a:extLst>
                  <a:ext uri="{0D108BD9-81ED-4DB2-BD59-A6C34878D82A}">
                    <a16:rowId xmlns:a16="http://schemas.microsoft.com/office/drawing/2014/main" val="10026"/>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325877696"/>
              </p:ext>
            </p:extLst>
          </p:nvPr>
        </p:nvGraphicFramePr>
        <p:xfrm>
          <a:off x="3889139" y="1371600"/>
          <a:ext cx="2485495" cy="3911235"/>
        </p:xfrm>
        <a:graphic>
          <a:graphicData uri="http://schemas.openxmlformats.org/drawingml/2006/table">
            <a:tbl>
              <a:tblPr firstRow="1" firstCol="1" bandRow="1">
                <a:tableStyleId>{5C22544A-7EE6-4342-B048-85BDC9FD1C3A}</a:tableStyleId>
              </a:tblPr>
              <a:tblGrid>
                <a:gridCol w="1314150">
                  <a:extLst>
                    <a:ext uri="{9D8B030D-6E8A-4147-A177-3AD203B41FA5}">
                      <a16:colId xmlns:a16="http://schemas.microsoft.com/office/drawing/2014/main" val="20000"/>
                    </a:ext>
                  </a:extLst>
                </a:gridCol>
                <a:gridCol w="1171345">
                  <a:extLst>
                    <a:ext uri="{9D8B030D-6E8A-4147-A177-3AD203B41FA5}">
                      <a16:colId xmlns:a16="http://schemas.microsoft.com/office/drawing/2014/main" val="20001"/>
                    </a:ext>
                  </a:extLst>
                </a:gridCol>
              </a:tblGrid>
              <a:tr h="232301">
                <a:tc>
                  <a:txBody>
                    <a:bodyPr/>
                    <a:lstStyle/>
                    <a:p>
                      <a:pPr algn="ctr">
                        <a:spcAft>
                          <a:spcPts val="0"/>
                        </a:spcAft>
                      </a:pPr>
                      <a:r>
                        <a:rPr lang="zh-CN" sz="1400" dirty="0">
                          <a:effectLst/>
                        </a:rPr>
                        <a:t>服务</a:t>
                      </a:r>
                      <a:endParaRPr lang="zh-CN" sz="1400" dirty="0">
                        <a:effectLst/>
                        <a:latin typeface="Calibri" panose="020F0502020204030204" pitchFamily="34" charset="0"/>
                        <a:ea typeface="宋体" panose="02010600030101010101" pitchFamily="2" charset="-122"/>
                      </a:endParaRPr>
                    </a:p>
                  </a:txBody>
                  <a:tcPr marL="47642" marR="47642" marT="0" marB="0" anchor="b"/>
                </a:tc>
                <a:tc>
                  <a:txBody>
                    <a:bodyPr/>
                    <a:lstStyle/>
                    <a:p>
                      <a:pPr algn="ctr">
                        <a:spcAft>
                          <a:spcPts val="0"/>
                        </a:spcAft>
                      </a:pPr>
                      <a:r>
                        <a:rPr lang="zh-CN" sz="1400">
                          <a:effectLst/>
                        </a:rPr>
                        <a:t>端口</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0"/>
                  </a:ext>
                </a:extLst>
              </a:tr>
              <a:tr h="232301">
                <a:tc>
                  <a:txBody>
                    <a:bodyPr/>
                    <a:lstStyle/>
                    <a:p>
                      <a:pPr algn="l">
                        <a:spcAft>
                          <a:spcPts val="0"/>
                        </a:spcAft>
                      </a:pPr>
                      <a:r>
                        <a:rPr lang="en-US" sz="1400" dirty="0" err="1">
                          <a:effectLst/>
                        </a:rPr>
                        <a:t>kube</a:t>
                      </a:r>
                      <a:r>
                        <a:rPr lang="en-US" sz="1400" dirty="0">
                          <a:effectLst/>
                        </a:rPr>
                        <a:t>-control</a:t>
                      </a:r>
                      <a:endParaRPr lang="zh-CN" sz="1400" dirty="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10257</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1"/>
                  </a:ext>
                </a:extLst>
              </a:tr>
              <a:tr h="232301">
                <a:tc>
                  <a:txBody>
                    <a:bodyPr/>
                    <a:lstStyle/>
                    <a:p>
                      <a:pPr algn="l">
                        <a:spcAft>
                          <a:spcPts val="0"/>
                        </a:spcAft>
                      </a:pPr>
                      <a:r>
                        <a:rPr lang="en-US" sz="1400" dirty="0" err="1">
                          <a:effectLst/>
                        </a:rPr>
                        <a:t>kube</a:t>
                      </a:r>
                      <a:r>
                        <a:rPr lang="en-US" sz="1400" dirty="0">
                          <a:effectLst/>
                        </a:rPr>
                        <a:t>-control</a:t>
                      </a:r>
                      <a:endParaRPr lang="zh-CN" sz="1400" dirty="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10252</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2"/>
                  </a:ext>
                </a:extLst>
              </a:tr>
              <a:tr h="232301">
                <a:tc>
                  <a:txBody>
                    <a:bodyPr/>
                    <a:lstStyle/>
                    <a:p>
                      <a:pPr algn="l">
                        <a:spcAft>
                          <a:spcPts val="0"/>
                        </a:spcAft>
                      </a:pPr>
                      <a:r>
                        <a:rPr lang="en-US" sz="1400">
                          <a:effectLst/>
                        </a:rPr>
                        <a:t>kube-apiserv</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8080</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3"/>
                  </a:ext>
                </a:extLst>
              </a:tr>
              <a:tr h="232301">
                <a:tc>
                  <a:txBody>
                    <a:bodyPr/>
                    <a:lstStyle/>
                    <a:p>
                      <a:pPr algn="l">
                        <a:spcAft>
                          <a:spcPts val="0"/>
                        </a:spcAft>
                      </a:pPr>
                      <a:r>
                        <a:rPr lang="en-US" sz="1400">
                          <a:effectLst/>
                        </a:rPr>
                        <a:t>kube-apiserv</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6443</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4"/>
                  </a:ext>
                </a:extLst>
              </a:tr>
              <a:tr h="232301">
                <a:tc>
                  <a:txBody>
                    <a:bodyPr/>
                    <a:lstStyle/>
                    <a:p>
                      <a:pPr algn="l">
                        <a:spcAft>
                          <a:spcPts val="0"/>
                        </a:spcAft>
                      </a:pPr>
                      <a:r>
                        <a:rPr lang="en-US" sz="1400" dirty="0">
                          <a:effectLst/>
                        </a:rPr>
                        <a:t>java</a:t>
                      </a:r>
                      <a:endParaRPr lang="zh-CN" sz="1400" dirty="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32106</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5"/>
                  </a:ext>
                </a:extLst>
              </a:tr>
              <a:tr h="232301">
                <a:tc>
                  <a:txBody>
                    <a:bodyPr/>
                    <a:lstStyle/>
                    <a:p>
                      <a:pPr algn="l">
                        <a:spcAft>
                          <a:spcPts val="0"/>
                        </a:spcAft>
                      </a:pPr>
                      <a:r>
                        <a:rPr lang="en-US" sz="1400">
                          <a:effectLst/>
                        </a:rPr>
                        <a:t>java</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9779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6"/>
                  </a:ext>
                </a:extLst>
              </a:tr>
              <a:tr h="232301">
                <a:tc>
                  <a:txBody>
                    <a:bodyPr/>
                    <a:lstStyle/>
                    <a:p>
                      <a:pPr algn="l">
                        <a:spcAft>
                          <a:spcPts val="0"/>
                        </a:spcAft>
                      </a:pPr>
                      <a:r>
                        <a:rPr lang="en-US" sz="1400">
                          <a:effectLst/>
                        </a:rPr>
                        <a:t>java</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8778</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7"/>
                  </a:ext>
                </a:extLst>
              </a:tr>
              <a:tr h="232301">
                <a:tc>
                  <a:txBody>
                    <a:bodyPr/>
                    <a:lstStyle/>
                    <a:p>
                      <a:pPr algn="l">
                        <a:spcAft>
                          <a:spcPts val="0"/>
                        </a:spcAft>
                      </a:pPr>
                      <a:r>
                        <a:rPr lang="en-US" sz="1400">
                          <a:effectLst/>
                        </a:rPr>
                        <a:t>haproxy</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l">
                        <a:spcAft>
                          <a:spcPts val="0"/>
                        </a:spcAft>
                      </a:pPr>
                      <a:r>
                        <a:rPr lang="en-US" sz="1400">
                          <a:effectLst/>
                        </a:rPr>
                        <a:t>100.7.36.56:3306</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8"/>
                  </a:ext>
                </a:extLst>
              </a:tr>
              <a:tr h="232301">
                <a:tc>
                  <a:txBody>
                    <a:bodyPr/>
                    <a:lstStyle/>
                    <a:p>
                      <a:pPr algn="l">
                        <a:spcAft>
                          <a:spcPts val="0"/>
                        </a:spcAft>
                      </a:pPr>
                      <a:r>
                        <a:rPr lang="en-US" sz="1400">
                          <a:effectLst/>
                        </a:rPr>
                        <a:t>haproxy</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1984</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09"/>
                  </a:ext>
                </a:extLst>
              </a:tr>
              <a:tr h="232301">
                <a:tc>
                  <a:txBody>
                    <a:bodyPr/>
                    <a:lstStyle/>
                    <a:p>
                      <a:pPr algn="l">
                        <a:spcAft>
                          <a:spcPts val="0"/>
                        </a:spcAft>
                      </a:pPr>
                      <a:r>
                        <a:rPr lang="en-US" sz="1400">
                          <a:effectLst/>
                        </a:rPr>
                        <a:t>etcd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2380</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0"/>
                  </a:ext>
                </a:extLst>
              </a:tr>
              <a:tr h="232301">
                <a:tc>
                  <a:txBody>
                    <a:bodyPr/>
                    <a:lstStyle/>
                    <a:p>
                      <a:pPr algn="l">
                        <a:spcAft>
                          <a:spcPts val="0"/>
                        </a:spcAft>
                      </a:pPr>
                      <a:r>
                        <a:rPr lang="en-US" sz="1400">
                          <a:effectLst/>
                        </a:rPr>
                        <a:t>etcd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2379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1"/>
                  </a:ext>
                </a:extLst>
              </a:tr>
              <a:tr h="232301">
                <a:tc>
                  <a:txBody>
                    <a:bodyPr/>
                    <a:lstStyle/>
                    <a:p>
                      <a:pPr algn="l">
                        <a:spcAft>
                          <a:spcPts val="0"/>
                        </a:spcAft>
                      </a:pPr>
                      <a:r>
                        <a:rPr lang="en-US" sz="1400">
                          <a:effectLst/>
                        </a:rPr>
                        <a:t>dockerd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2375</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2"/>
                  </a:ext>
                </a:extLst>
              </a:tr>
              <a:tr h="232301">
                <a:tc>
                  <a:txBody>
                    <a:bodyPr/>
                    <a:lstStyle/>
                    <a:p>
                      <a:pPr algn="l">
                        <a:spcAft>
                          <a:spcPts val="0"/>
                        </a:spcAft>
                      </a:pPr>
                      <a:r>
                        <a:rPr lang="en-US" sz="1400">
                          <a:effectLst/>
                        </a:rPr>
                        <a:t>calico-node</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9099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3"/>
                  </a:ext>
                </a:extLst>
              </a:tr>
              <a:tr h="232301">
                <a:tc>
                  <a:txBody>
                    <a:bodyPr/>
                    <a:lstStyle/>
                    <a:p>
                      <a:pPr algn="l">
                        <a:spcAft>
                          <a:spcPts val="0"/>
                        </a:spcAft>
                      </a:pPr>
                      <a:r>
                        <a:rPr lang="en-US" sz="1400">
                          <a:effectLst/>
                        </a:rPr>
                        <a:t>bird</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a:effectLst/>
                        </a:rPr>
                        <a:t>179</a:t>
                      </a:r>
                      <a:endParaRPr lang="zh-CN" sz="140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4"/>
                  </a:ext>
                </a:extLst>
              </a:tr>
              <a:tr h="232301">
                <a:tc>
                  <a:txBody>
                    <a:bodyPr/>
                    <a:lstStyle/>
                    <a:p>
                      <a:pPr algn="l">
                        <a:spcAft>
                          <a:spcPts val="0"/>
                        </a:spcAft>
                      </a:pPr>
                      <a:r>
                        <a:rPr lang="en-US" sz="1400">
                          <a:effectLst/>
                        </a:rPr>
                        <a:t>beegfs-helpe</a:t>
                      </a:r>
                      <a:endParaRPr lang="zh-CN" sz="1400">
                        <a:effectLst/>
                        <a:latin typeface="Calibri" panose="020F0502020204030204" pitchFamily="34" charset="0"/>
                        <a:ea typeface="宋体" panose="02010600030101010101" pitchFamily="2" charset="-122"/>
                      </a:endParaRPr>
                    </a:p>
                  </a:txBody>
                  <a:tcPr marL="47642" marR="47642" marT="0" marB="0" anchor="b"/>
                </a:tc>
                <a:tc>
                  <a:txBody>
                    <a:bodyPr/>
                    <a:lstStyle/>
                    <a:p>
                      <a:pPr algn="r">
                        <a:spcAft>
                          <a:spcPts val="0"/>
                        </a:spcAft>
                      </a:pPr>
                      <a:r>
                        <a:rPr lang="en-US" sz="1400" dirty="0">
                          <a:effectLst/>
                        </a:rPr>
                        <a:t>8006</a:t>
                      </a:r>
                      <a:endParaRPr lang="zh-CN" sz="1400" dirty="0">
                        <a:effectLst/>
                        <a:latin typeface="Calibri" panose="020F0502020204030204" pitchFamily="34" charset="0"/>
                        <a:ea typeface="宋体" panose="02010600030101010101" pitchFamily="2" charset="-122"/>
                      </a:endParaRPr>
                    </a:p>
                  </a:txBody>
                  <a:tcPr marL="47642" marR="47642" marT="0"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999032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56924"/>
            <a:ext cx="10515600" cy="852487"/>
          </a:xfrm>
        </p:spPr>
        <p:txBody>
          <a:body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日常维护</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管理节点服务启动和停止</a:t>
            </a:r>
          </a:p>
        </p:txBody>
      </p:sp>
      <p:sp>
        <p:nvSpPr>
          <p:cNvPr id="6" name="矩形 5"/>
          <p:cNvSpPr/>
          <p:nvPr/>
        </p:nvSpPr>
        <p:spPr>
          <a:xfrm>
            <a:off x="915281" y="1596999"/>
            <a:ext cx="3656719" cy="461665"/>
          </a:xfrm>
          <a:prstGeom prst="rect">
            <a:avLst/>
          </a:prstGeom>
        </p:spPr>
        <p:txBody>
          <a:bodyPr wrap="square">
            <a:spAutoFit/>
          </a:bodyPr>
          <a:lstStyle/>
          <a:p>
            <a:r>
              <a:rPr lang="zh-CN" altLang="zh-CN" sz="2400" b="1" dirty="0">
                <a:latin typeface="Times New Roman" panose="02020603050405020304" pitchFamily="18" charset="0"/>
                <a:cs typeface="Times New Roman" panose="02020603050405020304" pitchFamily="18" charset="0"/>
              </a:rPr>
              <a:t>服务</a:t>
            </a:r>
            <a:r>
              <a:rPr lang="zh-CN" altLang="en-US" sz="2400" b="1" dirty="0">
                <a:latin typeface="Times New Roman" panose="02020603050405020304" pitchFamily="18" charset="0"/>
                <a:cs typeface="Times New Roman" panose="02020603050405020304" pitchFamily="18" charset="0"/>
              </a:rPr>
              <a:t>启动</a:t>
            </a:r>
            <a:endParaRPr lang="zh-CN" altLang="en-US" sz="2400" dirty="0"/>
          </a:p>
        </p:txBody>
      </p:sp>
      <p:sp>
        <p:nvSpPr>
          <p:cNvPr id="7" name="Rectangle 2"/>
          <p:cNvSpPr>
            <a:spLocks noChangeArrowheads="1"/>
          </p:cNvSpPr>
          <p:nvPr/>
        </p:nvSpPr>
        <p:spPr bwMode="auto">
          <a:xfrm>
            <a:off x="915281" y="2173629"/>
            <a:ext cx="4545361" cy="6145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aistationservice sta</a:t>
            </a:r>
            <a:r>
              <a:rPr lang="en-US" altLang="zh-CN" sz="2800" dirty="0" err="1">
                <a:latin typeface="Calibri" panose="020F0502020204030204" pitchFamily="34" charset="0"/>
                <a:ea typeface="宋体" panose="02010600030101010101" pitchFamily="2" charset="-122"/>
              </a:rPr>
              <a:t>rt</a:t>
            </a:r>
            <a:endPar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915281" y="3643253"/>
            <a:ext cx="3656719" cy="461665"/>
          </a:xfrm>
          <a:prstGeom prst="rect">
            <a:avLst/>
          </a:prstGeom>
        </p:spPr>
        <p:txBody>
          <a:bodyPr wrap="square">
            <a:spAutoFit/>
          </a:bodyPr>
          <a:lstStyle/>
          <a:p>
            <a:r>
              <a:rPr lang="zh-CN" altLang="zh-CN" sz="2400" b="1" dirty="0">
                <a:latin typeface="Times New Roman" panose="02020603050405020304" pitchFamily="18" charset="0"/>
                <a:cs typeface="Times New Roman" panose="02020603050405020304" pitchFamily="18" charset="0"/>
              </a:rPr>
              <a:t>服务</a:t>
            </a:r>
            <a:r>
              <a:rPr lang="zh-CN" altLang="en-US" sz="2400" b="1" dirty="0">
                <a:latin typeface="Times New Roman" panose="02020603050405020304" pitchFamily="18" charset="0"/>
                <a:cs typeface="Times New Roman" panose="02020603050405020304" pitchFamily="18" charset="0"/>
              </a:rPr>
              <a:t>停止</a:t>
            </a:r>
            <a:endParaRPr lang="zh-CN" altLang="en-US" sz="2400" dirty="0"/>
          </a:p>
        </p:txBody>
      </p:sp>
      <p:sp>
        <p:nvSpPr>
          <p:cNvPr id="9" name="Rectangle 2"/>
          <p:cNvSpPr>
            <a:spLocks noChangeArrowheads="1"/>
          </p:cNvSpPr>
          <p:nvPr/>
        </p:nvSpPr>
        <p:spPr bwMode="auto">
          <a:xfrm>
            <a:off x="915281" y="4264555"/>
            <a:ext cx="4545361" cy="6145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aistationservice st</a:t>
            </a:r>
            <a:r>
              <a:rPr kumimoji="0" lang="en-US"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op</a:t>
            </a:r>
            <a:endPar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0" name="矩形 9"/>
          <p:cNvSpPr/>
          <p:nvPr/>
        </p:nvSpPr>
        <p:spPr>
          <a:xfrm>
            <a:off x="6521885" y="1596999"/>
            <a:ext cx="3656719" cy="461665"/>
          </a:xfrm>
          <a:prstGeom prst="rect">
            <a:avLst/>
          </a:prstGeom>
        </p:spPr>
        <p:txBody>
          <a:bodyPr wrap="square">
            <a:spAutoFit/>
          </a:bodyPr>
          <a:lstStyle/>
          <a:p>
            <a:r>
              <a:rPr lang="zh-CN" altLang="zh-CN" sz="2400" b="1" dirty="0">
                <a:latin typeface="Times New Roman" panose="02020603050405020304" pitchFamily="18" charset="0"/>
                <a:cs typeface="Times New Roman" panose="02020603050405020304" pitchFamily="18" charset="0"/>
              </a:rPr>
              <a:t>服务</a:t>
            </a:r>
            <a:r>
              <a:rPr lang="zh-CN" altLang="en-US" sz="2400" b="1" dirty="0">
                <a:latin typeface="Times New Roman" panose="02020603050405020304" pitchFamily="18" charset="0"/>
                <a:cs typeface="Times New Roman" panose="02020603050405020304" pitchFamily="18" charset="0"/>
              </a:rPr>
              <a:t>重启</a:t>
            </a:r>
            <a:endParaRPr lang="zh-CN" altLang="en-US" sz="2400" dirty="0"/>
          </a:p>
        </p:txBody>
      </p:sp>
      <p:sp>
        <p:nvSpPr>
          <p:cNvPr id="11" name="Rectangle 2"/>
          <p:cNvSpPr>
            <a:spLocks noChangeArrowheads="1"/>
          </p:cNvSpPr>
          <p:nvPr/>
        </p:nvSpPr>
        <p:spPr bwMode="auto">
          <a:xfrm>
            <a:off x="6521885" y="2163372"/>
            <a:ext cx="4545361" cy="6145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aistationservice </a:t>
            </a:r>
            <a:r>
              <a:rPr kumimoji="0" lang="en-US"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restart</a:t>
            </a:r>
            <a:endPar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12" name="矩形 11"/>
          <p:cNvSpPr/>
          <p:nvPr/>
        </p:nvSpPr>
        <p:spPr>
          <a:xfrm>
            <a:off x="6521885" y="3643253"/>
            <a:ext cx="3656719" cy="461665"/>
          </a:xfrm>
          <a:prstGeom prst="rect">
            <a:avLst/>
          </a:prstGeom>
        </p:spPr>
        <p:txBody>
          <a:bodyPr wrap="square">
            <a:spAutoFit/>
          </a:bodyPr>
          <a:lstStyle/>
          <a:p>
            <a:r>
              <a:rPr lang="zh-CN" altLang="zh-CN" sz="2400" b="1" dirty="0">
                <a:latin typeface="Times New Roman" panose="02020603050405020304" pitchFamily="18" charset="0"/>
                <a:cs typeface="Times New Roman" panose="02020603050405020304" pitchFamily="18" charset="0"/>
              </a:rPr>
              <a:t>服务</a:t>
            </a:r>
            <a:r>
              <a:rPr lang="zh-CN" altLang="en-US" sz="2400" b="1" dirty="0">
                <a:latin typeface="Times New Roman" panose="02020603050405020304" pitchFamily="18" charset="0"/>
                <a:cs typeface="Times New Roman" panose="02020603050405020304" pitchFamily="18" charset="0"/>
              </a:rPr>
              <a:t>状态查看</a:t>
            </a:r>
            <a:endParaRPr lang="zh-CN" altLang="en-US" sz="2400" dirty="0"/>
          </a:p>
        </p:txBody>
      </p:sp>
      <p:sp>
        <p:nvSpPr>
          <p:cNvPr id="13" name="Rectangle 2"/>
          <p:cNvSpPr>
            <a:spLocks noChangeArrowheads="1"/>
          </p:cNvSpPr>
          <p:nvPr/>
        </p:nvSpPr>
        <p:spPr bwMode="auto">
          <a:xfrm>
            <a:off x="6521884" y="4264555"/>
            <a:ext cx="4545361" cy="6145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aistationservice st</a:t>
            </a:r>
            <a:r>
              <a:rPr lang="en-US" altLang="zh-CN" sz="2800" dirty="0" err="1">
                <a:latin typeface="Calibri" panose="020F0502020204030204" pitchFamily="34" charset="0"/>
                <a:ea typeface="宋体" panose="02010600030101010101" pitchFamily="2" charset="-122"/>
              </a:rPr>
              <a:t>atus</a:t>
            </a:r>
            <a:endPar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A87A3264-C469-41F8-92A7-1AA44EDD125B}"/>
              </a:ext>
            </a:extLst>
          </p:cNvPr>
          <p:cNvSpPr txBox="1"/>
          <p:nvPr/>
        </p:nvSpPr>
        <p:spPr>
          <a:xfrm>
            <a:off x="1231982" y="971824"/>
            <a:ext cx="845731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可以通过如下的内置命令对服务进行启动，停止，或者重启等操作</a:t>
            </a:r>
          </a:p>
        </p:txBody>
      </p:sp>
    </p:spTree>
    <p:extLst>
      <p:ext uri="{BB962C8B-B14F-4D97-AF65-F5344CB8AC3E}">
        <p14:creationId xmlns:p14="http://schemas.microsoft.com/office/powerpoint/2010/main" val="1321684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9245E6-3DBF-44B9-86FC-DF59F47859FA}"/>
              </a:ext>
            </a:extLst>
          </p:cNvPr>
          <p:cNvSpPr txBox="1"/>
          <p:nvPr/>
        </p:nvSpPr>
        <p:spPr>
          <a:xfrm>
            <a:off x="381000" y="1066800"/>
            <a:ext cx="10515600" cy="5509200"/>
          </a:xfrm>
          <a:prstGeom prst="rect">
            <a:avLst/>
          </a:prstGeom>
          <a:noFill/>
        </p:spPr>
        <p:txBody>
          <a:bodyPr wrap="square">
            <a:spAutoFit/>
          </a:bodyPr>
          <a:lstStyle/>
          <a:p>
            <a:r>
              <a:rPr lang="zh-CN" altLang="en-US" dirty="0"/>
              <a:t>用</a:t>
            </a:r>
            <a:r>
              <a:rPr lang="en-US" altLang="zh-CN" dirty="0"/>
              <a:t>root</a:t>
            </a:r>
            <a:r>
              <a:rPr lang="zh-CN" altLang="en-US" dirty="0"/>
              <a:t>用户运行</a:t>
            </a:r>
            <a:r>
              <a:rPr lang="en-US" altLang="zh-CN" dirty="0" err="1"/>
              <a:t>pppoe</a:t>
            </a:r>
            <a:r>
              <a:rPr lang="en-US" altLang="zh-CN" dirty="0"/>
              <a:t>-setup</a:t>
            </a:r>
            <a:r>
              <a:rPr lang="zh-CN" altLang="en-US" dirty="0"/>
              <a:t>命令来配置</a:t>
            </a:r>
            <a:r>
              <a:rPr lang="en-US" altLang="zh-CN" dirty="0" err="1"/>
              <a:t>pppoe</a:t>
            </a:r>
            <a:r>
              <a:rPr lang="zh-CN" altLang="en-US" dirty="0"/>
              <a:t>认证账户信息</a:t>
            </a:r>
            <a:endParaRPr lang="en-US" altLang="zh-CN" dirty="0"/>
          </a:p>
          <a:p>
            <a:r>
              <a:rPr lang="zh-CN" altLang="en-US" sz="1600" dirty="0"/>
              <a:t>配置过程如下</a:t>
            </a:r>
            <a:endParaRPr lang="en-US" altLang="zh-CN" sz="1600" dirty="0"/>
          </a:p>
          <a:p>
            <a:r>
              <a:rPr lang="en-US" altLang="zh-CN" sz="1600" dirty="0"/>
              <a:t>Enter your Login Name (default root): </a:t>
            </a:r>
            <a:r>
              <a:rPr lang="en-US" altLang="zh-CN" sz="1600" dirty="0" err="1"/>
              <a:t>yangrong</a:t>
            </a:r>
            <a:endParaRPr lang="en-US" altLang="zh-CN" sz="1600" dirty="0"/>
          </a:p>
          <a:p>
            <a:r>
              <a:rPr lang="en-US" altLang="zh-CN" sz="1600" dirty="0"/>
              <a:t>(default eth0): enp95s0f0  gpu01</a:t>
            </a:r>
            <a:r>
              <a:rPr lang="zh-CN" altLang="en-US" sz="1600" dirty="0"/>
              <a:t>填这个</a:t>
            </a:r>
            <a:endParaRPr lang="en-US" altLang="zh-CN" sz="1600" dirty="0"/>
          </a:p>
          <a:p>
            <a:r>
              <a:rPr lang="en-US" altLang="zh-CN" sz="1600" dirty="0"/>
              <a:t>(default eth0): enp61s0f0  gpu02</a:t>
            </a:r>
            <a:r>
              <a:rPr lang="zh-CN" altLang="en-US" sz="1600" dirty="0"/>
              <a:t>填这个</a:t>
            </a:r>
            <a:endParaRPr lang="en-US" altLang="zh-CN" sz="1600" dirty="0"/>
          </a:p>
          <a:p>
            <a:r>
              <a:rPr lang="en-US" altLang="zh-CN" sz="1600" dirty="0"/>
              <a:t>Enter the demand value (default no):  </a:t>
            </a:r>
            <a:r>
              <a:rPr lang="zh-CN" altLang="en-US" sz="1600" dirty="0"/>
              <a:t>默认即可</a:t>
            </a:r>
            <a:endParaRPr lang="en-US" altLang="zh-CN" sz="1600" dirty="0"/>
          </a:p>
          <a:p>
            <a:r>
              <a:rPr lang="en-US" altLang="zh-CN" sz="1600" dirty="0"/>
              <a:t>Enter the DNS information here: 219.226.127.250</a:t>
            </a:r>
          </a:p>
          <a:p>
            <a:r>
              <a:rPr lang="en-US" altLang="zh-CN" sz="1600" dirty="0"/>
              <a:t>Enter the secondary DNS server address here:</a:t>
            </a:r>
            <a:r>
              <a:rPr lang="zh-CN" altLang="en-US" sz="1600" dirty="0"/>
              <a:t>默认回车</a:t>
            </a:r>
            <a:endParaRPr lang="en-US" altLang="zh-CN" sz="1600" dirty="0"/>
          </a:p>
          <a:p>
            <a:r>
              <a:rPr lang="en-US" altLang="zh-CN" sz="1600" dirty="0"/>
              <a:t>Please enter your Password: </a:t>
            </a:r>
          </a:p>
          <a:p>
            <a:r>
              <a:rPr lang="en-US" altLang="zh-CN" sz="1600" dirty="0"/>
              <a:t>Please re-enter your Password:  </a:t>
            </a:r>
            <a:r>
              <a:rPr lang="zh-CN" altLang="en-US" sz="1600" dirty="0"/>
              <a:t>输入两次密码</a:t>
            </a:r>
            <a:endParaRPr lang="en-US" altLang="zh-CN" sz="1600" dirty="0"/>
          </a:p>
          <a:p>
            <a:r>
              <a:rPr lang="en-US" altLang="zh-CN" sz="1600" dirty="0"/>
              <a:t>normal user to start or stop DSL connection (default yes):</a:t>
            </a:r>
            <a:r>
              <a:rPr lang="zh-CN" altLang="en-US" sz="1600" dirty="0"/>
              <a:t>默认回车</a:t>
            </a:r>
            <a:endParaRPr lang="en-US" altLang="zh-CN" sz="1600" dirty="0"/>
          </a:p>
          <a:p>
            <a:r>
              <a:rPr lang="en-US" altLang="zh-CN" sz="1600" dirty="0"/>
              <a:t>Choose a type of firewall (0-2): 0</a:t>
            </a:r>
          </a:p>
          <a:p>
            <a:r>
              <a:rPr lang="en-US" altLang="zh-CN" sz="1600" dirty="0"/>
              <a:t>Please enter no or yes (default no):yes</a:t>
            </a:r>
          </a:p>
          <a:p>
            <a:r>
              <a:rPr lang="en-US" altLang="zh-CN" sz="1600" dirty="0"/>
              <a:t>Accept these settings and adjust configuration files (y/n)? Y</a:t>
            </a:r>
          </a:p>
          <a:p>
            <a:r>
              <a:rPr lang="zh-CN" altLang="en-US" dirty="0"/>
              <a:t>配置完毕后</a:t>
            </a:r>
            <a:endParaRPr lang="en-US" altLang="zh-CN" dirty="0"/>
          </a:p>
          <a:p>
            <a:r>
              <a:rPr lang="zh-CN" altLang="en-US" dirty="0"/>
              <a:t>启动</a:t>
            </a:r>
            <a:r>
              <a:rPr lang="en-US" altLang="zh-CN" dirty="0" err="1"/>
              <a:t>pppoe</a:t>
            </a:r>
            <a:r>
              <a:rPr lang="zh-CN" altLang="en-US" dirty="0"/>
              <a:t>认证</a:t>
            </a:r>
            <a:endParaRPr lang="en-US" altLang="zh-CN" dirty="0"/>
          </a:p>
          <a:p>
            <a:r>
              <a:rPr lang="en-US" altLang="zh-CN" dirty="0" err="1"/>
              <a:t>ifup</a:t>
            </a:r>
            <a:r>
              <a:rPr lang="en-US" altLang="zh-CN" dirty="0"/>
              <a:t> ppp0   </a:t>
            </a:r>
          </a:p>
          <a:p>
            <a:r>
              <a:rPr lang="zh-CN" altLang="en-US" dirty="0"/>
              <a:t>停止</a:t>
            </a:r>
            <a:r>
              <a:rPr lang="en-US" altLang="zh-CN" dirty="0" err="1"/>
              <a:t>pppoe</a:t>
            </a:r>
            <a:r>
              <a:rPr lang="zh-CN" altLang="en-US" dirty="0"/>
              <a:t>认证</a:t>
            </a:r>
            <a:endParaRPr lang="en-US" altLang="zh-CN" dirty="0"/>
          </a:p>
          <a:p>
            <a:r>
              <a:rPr lang="en-US" altLang="zh-CN" dirty="0" err="1"/>
              <a:t>ifdown</a:t>
            </a:r>
            <a:r>
              <a:rPr lang="en-US" altLang="zh-CN" dirty="0"/>
              <a:t> ppp0</a:t>
            </a:r>
          </a:p>
          <a:p>
            <a:endParaRPr lang="en-US" altLang="zh-CN" dirty="0"/>
          </a:p>
          <a:p>
            <a:endParaRPr lang="zh-CN" altLang="en-US" dirty="0"/>
          </a:p>
        </p:txBody>
      </p:sp>
      <p:sp>
        <p:nvSpPr>
          <p:cNvPr id="4" name="标题 1">
            <a:extLst>
              <a:ext uri="{FF2B5EF4-FFF2-40B4-BE49-F238E27FC236}">
                <a16:creationId xmlns:a16="http://schemas.microsoft.com/office/drawing/2014/main" id="{4A19F12B-D896-4298-ACF8-EA02AF5F19F1}"/>
              </a:ext>
            </a:extLst>
          </p:cNvPr>
          <p:cNvSpPr txBox="1">
            <a:spLocks/>
          </p:cNvSpPr>
          <p:nvPr/>
        </p:nvSpPr>
        <p:spPr>
          <a:xfrm>
            <a:off x="762000" y="56924"/>
            <a:ext cx="10515600" cy="852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日常维护</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系统下</a:t>
            </a:r>
            <a:r>
              <a:rPr lang="en-US" altLang="zh-CN" sz="2400" b="1" dirty="0" err="1">
                <a:solidFill>
                  <a:srgbClr val="1075B6"/>
                </a:solidFill>
                <a:latin typeface="SF Orson Casual Heavy" panose="00000400000000000000" pitchFamily="2" charset="0"/>
                <a:ea typeface="幼圆" panose="02010509060101010101" pitchFamily="49" charset="-122"/>
              </a:rPr>
              <a:t>PPPOE</a:t>
            </a:r>
            <a:r>
              <a:rPr lang="zh-CN" altLang="en-US" sz="2400" b="1" dirty="0">
                <a:solidFill>
                  <a:srgbClr val="1075B6"/>
                </a:solidFill>
                <a:latin typeface="SF Orson Casual Heavy" panose="00000400000000000000" pitchFamily="2" charset="0"/>
                <a:ea typeface="幼圆" panose="02010509060101010101" pitchFamily="49" charset="-122"/>
              </a:rPr>
              <a:t>认证过程</a:t>
            </a:r>
          </a:p>
        </p:txBody>
      </p:sp>
    </p:spTree>
    <p:extLst>
      <p:ext uri="{BB962C8B-B14F-4D97-AF65-F5344CB8AC3E}">
        <p14:creationId xmlns:p14="http://schemas.microsoft.com/office/powerpoint/2010/main" val="1433110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253C-14F8-4435-A935-96633D3CC976}"/>
              </a:ext>
            </a:extLst>
          </p:cNvPr>
          <p:cNvSpPr txBox="1">
            <a:spLocks/>
          </p:cNvSpPr>
          <p:nvPr/>
        </p:nvSpPr>
        <p:spPr>
          <a:xfrm>
            <a:off x="762000" y="56924"/>
            <a:ext cx="10515600" cy="8524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7034">
              <a:defRPr/>
            </a:pPr>
            <a:r>
              <a:rPr lang="zh-CN" altLang="en-US" sz="2400" b="1" dirty="0">
                <a:solidFill>
                  <a:srgbClr val="1075B6"/>
                </a:solidFill>
                <a:latin typeface="SF Orson Casual Heavy" panose="00000400000000000000" pitchFamily="2" charset="0"/>
                <a:ea typeface="幼圆" panose="02010509060101010101" pitchFamily="49" charset="-122"/>
              </a:rPr>
              <a:t>日常维护</a:t>
            </a:r>
            <a:r>
              <a:rPr lang="en-US" altLang="zh-CN" sz="2400" b="1" dirty="0">
                <a:solidFill>
                  <a:srgbClr val="1075B6"/>
                </a:solidFill>
                <a:latin typeface="SF Orson Casual Heavy" panose="00000400000000000000" pitchFamily="2" charset="0"/>
                <a:ea typeface="幼圆" panose="02010509060101010101" pitchFamily="49" charset="-122"/>
              </a:rPr>
              <a:t>-</a:t>
            </a:r>
            <a:r>
              <a:rPr lang="zh-CN" altLang="en-US" sz="2400" b="1" dirty="0">
                <a:solidFill>
                  <a:srgbClr val="1075B6"/>
                </a:solidFill>
                <a:latin typeface="SF Orson Casual Heavy" panose="00000400000000000000" pitchFamily="2" charset="0"/>
                <a:ea typeface="幼圆" panose="02010509060101010101" pitchFamily="49" charset="-122"/>
              </a:rPr>
              <a:t>系统下</a:t>
            </a:r>
            <a:r>
              <a:rPr lang="en-US" altLang="zh-CN" sz="2400" b="1" dirty="0" err="1">
                <a:solidFill>
                  <a:srgbClr val="1075B6"/>
                </a:solidFill>
                <a:latin typeface="SF Orson Casual Heavy" panose="00000400000000000000" pitchFamily="2" charset="0"/>
                <a:ea typeface="幼圆" panose="02010509060101010101" pitchFamily="49" charset="-122"/>
              </a:rPr>
              <a:t>PPPOE</a:t>
            </a:r>
            <a:r>
              <a:rPr lang="zh-CN" altLang="en-US" sz="2400" b="1" dirty="0">
                <a:solidFill>
                  <a:srgbClr val="1075B6"/>
                </a:solidFill>
                <a:latin typeface="SF Orson Casual Heavy" panose="00000400000000000000" pitchFamily="2" charset="0"/>
                <a:ea typeface="幼圆" panose="02010509060101010101" pitchFamily="49" charset="-122"/>
              </a:rPr>
              <a:t>认证过程</a:t>
            </a:r>
          </a:p>
        </p:txBody>
      </p:sp>
      <p:sp>
        <p:nvSpPr>
          <p:cNvPr id="3" name="文本框 2">
            <a:extLst>
              <a:ext uri="{FF2B5EF4-FFF2-40B4-BE49-F238E27FC236}">
                <a16:creationId xmlns:a16="http://schemas.microsoft.com/office/drawing/2014/main" id="{49F4AAE6-9436-412D-91AE-100DBCB69F84}"/>
              </a:ext>
            </a:extLst>
          </p:cNvPr>
          <p:cNvSpPr txBox="1"/>
          <p:nvPr/>
        </p:nvSpPr>
        <p:spPr>
          <a:xfrm>
            <a:off x="381000" y="1066800"/>
            <a:ext cx="10515600" cy="646331"/>
          </a:xfrm>
          <a:prstGeom prst="rect">
            <a:avLst/>
          </a:prstGeom>
          <a:noFill/>
        </p:spPr>
        <p:txBody>
          <a:bodyPr wrap="square">
            <a:spAutoFit/>
          </a:bodyPr>
          <a:lstStyle/>
          <a:p>
            <a:r>
              <a:rPr lang="zh-CN" altLang="en-US" dirty="0"/>
              <a:t>荣耀路由器密码</a:t>
            </a:r>
            <a:r>
              <a:rPr lang="en-US" altLang="zh-CN" dirty="0"/>
              <a:t>12341234</a:t>
            </a:r>
          </a:p>
          <a:p>
            <a:endParaRPr lang="en-US" altLang="zh-CN" dirty="0"/>
          </a:p>
        </p:txBody>
      </p:sp>
      <p:pic>
        <p:nvPicPr>
          <p:cNvPr id="5" name="图片 4">
            <a:extLst>
              <a:ext uri="{FF2B5EF4-FFF2-40B4-BE49-F238E27FC236}">
                <a16:creationId xmlns:a16="http://schemas.microsoft.com/office/drawing/2014/main" id="{26A589E9-4454-4B6E-A1C5-9587D9FBD8CF}"/>
              </a:ext>
            </a:extLst>
          </p:cNvPr>
          <p:cNvPicPr>
            <a:picLocks noChangeAspect="1"/>
          </p:cNvPicPr>
          <p:nvPr/>
        </p:nvPicPr>
        <p:blipFill>
          <a:blip r:embed="rId2"/>
          <a:stretch>
            <a:fillRect/>
          </a:stretch>
        </p:blipFill>
        <p:spPr>
          <a:xfrm>
            <a:off x="228600" y="1447800"/>
            <a:ext cx="5722883" cy="4900500"/>
          </a:xfrm>
          <a:prstGeom prst="rect">
            <a:avLst/>
          </a:prstGeom>
        </p:spPr>
      </p:pic>
      <p:pic>
        <p:nvPicPr>
          <p:cNvPr id="7" name="图片 6">
            <a:extLst>
              <a:ext uri="{FF2B5EF4-FFF2-40B4-BE49-F238E27FC236}">
                <a16:creationId xmlns:a16="http://schemas.microsoft.com/office/drawing/2014/main" id="{61A7D7E0-83FA-4E1B-89AE-C4E148B46CEE}"/>
              </a:ext>
            </a:extLst>
          </p:cNvPr>
          <p:cNvPicPr>
            <a:picLocks noChangeAspect="1"/>
          </p:cNvPicPr>
          <p:nvPr/>
        </p:nvPicPr>
        <p:blipFill>
          <a:blip r:embed="rId3"/>
          <a:stretch>
            <a:fillRect/>
          </a:stretch>
        </p:blipFill>
        <p:spPr>
          <a:xfrm>
            <a:off x="6240519" y="1471448"/>
            <a:ext cx="5791946" cy="4572000"/>
          </a:xfrm>
          <a:prstGeom prst="rect">
            <a:avLst/>
          </a:prstGeom>
        </p:spPr>
      </p:pic>
    </p:spTree>
    <p:extLst>
      <p:ext uri="{BB962C8B-B14F-4D97-AF65-F5344CB8AC3E}">
        <p14:creationId xmlns:p14="http://schemas.microsoft.com/office/powerpoint/2010/main" val="1857220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5" name="Rectangle 6"/>
          <p:cNvSpPr>
            <a:spLocks noGrp="1" noChangeArrowheads="1"/>
          </p:cNvSpPr>
          <p:nvPr>
            <p:ph type="title"/>
          </p:nvPr>
        </p:nvSpPr>
        <p:spPr>
          <a:xfrm>
            <a:off x="1106489" y="2335213"/>
            <a:ext cx="9144000" cy="1428750"/>
          </a:xfrm>
        </p:spPr>
        <p:txBody>
          <a:bodyPr>
            <a:normAutofit/>
          </a:bodyPr>
          <a:lstStyle/>
          <a:p>
            <a:pPr algn="ctr" eaLnBrk="1" hangingPunct="1"/>
            <a:r>
              <a:rPr lang="zh-CN" altLang="en-US" sz="5400" dirty="0">
                <a:latin typeface="微软雅黑" panose="020B0503020204020204" pitchFamily="34" charset="-122"/>
                <a:ea typeface="微软雅黑" panose="020B0503020204020204" pitchFamily="34" charset="-122"/>
              </a:rPr>
              <a:t>谢谢</a:t>
            </a:r>
            <a:r>
              <a:rPr lang="en-US" altLang="zh-CN" sz="5400" dirty="0">
                <a:latin typeface="微软雅黑" panose="020B0503020204020204" pitchFamily="34" charset="-122"/>
                <a:ea typeface="微软雅黑" panose="020B0503020204020204" pitchFamily="34" charset="-122"/>
              </a:rPr>
              <a:t>!</a:t>
            </a:r>
          </a:p>
        </p:txBody>
      </p:sp>
      <p:pic>
        <p:nvPicPr>
          <p:cNvPr id="58376" name="Picture 2" descr="D:\快盘\130425PPT模板与规范\标志-蓝.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649" y="5410200"/>
            <a:ext cx="343376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929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Microsoft YaHei Light"/>
        <a:cs typeface=""/>
      </a:majorFont>
      <a:minorFont>
        <a:latin typeface="Calibri"/>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Microsoft YaHei Light"/>
        <a:cs typeface=""/>
      </a:majorFont>
      <a:minorFont>
        <a:latin typeface="Calibri"/>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6489</TotalTime>
  <Words>8309</Words>
  <Application>Microsoft Office PowerPoint</Application>
  <PresentationFormat>宽屏</PresentationFormat>
  <Paragraphs>1045</Paragraphs>
  <Slides>93</Slides>
  <Notes>59</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93</vt:i4>
      </vt:variant>
    </vt:vector>
  </HeadingPairs>
  <TitlesOfParts>
    <vt:vector size="107" baseType="lpstr">
      <vt:lpstr>Microsoft YaHei Light</vt:lpstr>
      <vt:lpstr>SF Orson Casual Heavy</vt:lpstr>
      <vt:lpstr>等线</vt:lpstr>
      <vt:lpstr>宋体</vt:lpstr>
      <vt:lpstr>微软雅黑</vt:lpstr>
      <vt:lpstr>幼圆</vt:lpstr>
      <vt:lpstr>Arial</vt:lpstr>
      <vt:lpstr>Calibri</vt:lpstr>
      <vt:lpstr>Calibri Light</vt:lpstr>
      <vt:lpstr>Times New Roman</vt:lpstr>
      <vt:lpstr>Wingdings</vt:lpstr>
      <vt:lpstr>Office 主题</vt:lpstr>
      <vt:lpstr>1_Office 主题</vt:lpstr>
      <vt:lpstr>包装程序外壳对象</vt:lpstr>
      <vt:lpstr>PowerPoint 演示文稿</vt:lpstr>
      <vt:lpstr>PowerPoint 演示文稿</vt:lpstr>
      <vt:lpstr>PowerPoint 演示文稿</vt:lpstr>
      <vt:lpstr>产品介绍</vt:lpstr>
      <vt:lpstr>功能特性</vt:lpstr>
      <vt:lpstr>功能特性</vt:lpstr>
      <vt:lpstr>系统架构</vt:lpstr>
      <vt:lpstr>系统架构-服务组件</vt:lpstr>
      <vt:lpstr>系统架构-端口</vt:lpstr>
      <vt:lpstr>Docker常用术语介绍</vt:lpstr>
      <vt:lpstr>K8s简介</vt:lpstr>
      <vt:lpstr>K8s节点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训练管理-训练任务状态说明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日常维护-管理节点服务启动和停止</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浪潮高性能 解决方案及产品介绍</dc:title>
  <cp:lastModifiedBy>孙 玉超</cp:lastModifiedBy>
  <cp:revision>422</cp:revision>
  <dcterms:created xsi:type="dcterms:W3CDTF">2017-07-19T08:41:31Z</dcterms:created>
  <dcterms:modified xsi:type="dcterms:W3CDTF">2020-12-16T02:36:30Z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2017-05-24T00:00:00Z</vt:filetime>
  </property>
  <property fmtid="{D5CDD505-2E9C-101B-9397-08002B2CF9AE}" pid="3" name="Creator">
    <vt:lpwstr>Microsoft® PowerPoint® 2016</vt:lpwstr>
  </property>
  <property fmtid="{D5CDD505-2E9C-101B-9397-08002B2CF9AE}" pid="4" name="LastSaved">
    <vt:filetime>2017-07-19T00:00:00Z</vt:filetime>
  </property>
</Properties>
</file>